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61" r:id="rId3"/>
    <p:sldId id="262" r:id="rId4"/>
    <p:sldId id="270" r:id="rId5"/>
    <p:sldId id="269" r:id="rId6"/>
    <p:sldId id="271" r:id="rId7"/>
    <p:sldId id="273" r:id="rId8"/>
    <p:sldId id="274" r:id="rId9"/>
    <p:sldId id="275" r:id="rId10"/>
    <p:sldId id="277" r:id="rId11"/>
    <p:sldId id="279" r:id="rId12"/>
    <p:sldId id="272" r:id="rId13"/>
    <p:sldId id="276" r:id="rId14"/>
    <p:sldId id="280" r:id="rId15"/>
    <p:sldId id="281" r:id="rId16"/>
    <p:sldId id="284" r:id="rId17"/>
    <p:sldId id="282" r:id="rId18"/>
    <p:sldId id="283" r:id="rId1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714" autoAdjust="0"/>
    <p:restoredTop sz="94660"/>
  </p:normalViewPr>
  <p:slideViewPr>
    <p:cSldViewPr snapToGrid="0">
      <p:cViewPr varScale="1">
        <p:scale>
          <a:sx n="67" d="100"/>
          <a:sy n="67" d="100"/>
        </p:scale>
        <p:origin x="5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גיליון1!$B$1</c:f>
              <c:strCache>
                <c:ptCount val="1"/>
                <c:pt idx="0">
                  <c:v>After ZSSR</c:v>
                </c:pt>
              </c:strCache>
            </c:strRef>
          </c:tx>
          <c:spPr>
            <a:ln w="19050" cap="rnd">
              <a:noFill/>
              <a:round/>
            </a:ln>
            <a:effectLst/>
          </c:spPr>
          <c:marker>
            <c:symbol val="circle"/>
            <c:size val="5"/>
            <c:spPr>
              <a:solidFill>
                <a:schemeClr val="accent1"/>
              </a:solidFill>
              <a:ln w="9525">
                <a:solidFill>
                  <a:schemeClr val="accent1"/>
                </a:solidFill>
              </a:ln>
              <a:effectLst/>
            </c:spPr>
          </c:marker>
          <c:xVal>
            <c:numRef>
              <c:f>גיליון1!$A$2:$A$8</c:f>
              <c:numCache>
                <c:formatCode>General</c:formatCode>
                <c:ptCount val="7"/>
                <c:pt idx="0">
                  <c:v>5.7000000000000002E-2</c:v>
                </c:pt>
                <c:pt idx="1">
                  <c:v>7.5999999999999998E-2</c:v>
                </c:pt>
                <c:pt idx="2">
                  <c:v>9.7000000000000003E-2</c:v>
                </c:pt>
                <c:pt idx="3">
                  <c:v>0.22700000000000001</c:v>
                </c:pt>
                <c:pt idx="4">
                  <c:v>0.1</c:v>
                </c:pt>
              </c:numCache>
            </c:numRef>
          </c:xVal>
          <c:yVal>
            <c:numRef>
              <c:f>גיליון1!$B$2:$B$8</c:f>
              <c:numCache>
                <c:formatCode>General</c:formatCode>
                <c:ptCount val="7"/>
                <c:pt idx="0">
                  <c:v>0.15</c:v>
                </c:pt>
                <c:pt idx="1">
                  <c:v>0.108</c:v>
                </c:pt>
                <c:pt idx="2">
                  <c:v>0.112</c:v>
                </c:pt>
                <c:pt idx="3">
                  <c:v>0.255</c:v>
                </c:pt>
                <c:pt idx="4">
                  <c:v>0.10299999999999999</c:v>
                </c:pt>
              </c:numCache>
            </c:numRef>
          </c:yVal>
          <c:smooth val="0"/>
          <c:extLst>
            <c:ext xmlns:c16="http://schemas.microsoft.com/office/drawing/2014/chart" uri="{C3380CC4-5D6E-409C-BE32-E72D297353CC}">
              <c16:uniqueId val="{00000000-CC2D-4583-B73A-B2F6467A2B09}"/>
            </c:ext>
          </c:extLst>
        </c:ser>
        <c:dLbls>
          <c:showLegendKey val="0"/>
          <c:showVal val="0"/>
          <c:showCatName val="0"/>
          <c:showSerName val="0"/>
          <c:showPercent val="0"/>
          <c:showBubbleSize val="0"/>
        </c:dLbls>
        <c:axId val="665421728"/>
        <c:axId val="665427960"/>
      </c:scatterChart>
      <c:valAx>
        <c:axId val="6654217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Before</a:t>
                </a:r>
                <a:r>
                  <a:rPr lang="en-US" baseline="0" dirty="0"/>
                  <a:t> ZSSR</a:t>
                </a:r>
                <a:endParaRPr lang="he-IL"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665427960"/>
        <c:crosses val="autoZero"/>
        <c:crossBetween val="midCat"/>
      </c:valAx>
      <c:valAx>
        <c:axId val="665427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After</a:t>
                </a:r>
                <a:r>
                  <a:rPr lang="en-US" baseline="0" dirty="0"/>
                  <a:t> ZSSR</a:t>
                </a:r>
                <a:endParaRPr lang="he-IL"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665421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BF255C2-5AC4-4161-8609-3EAFDCAD688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812435B-05F0-4680-9500-11CA4840C7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2DB6DD56-3C81-4C18-828F-D281CF324E30}"/>
              </a:ext>
            </a:extLst>
          </p:cNvPr>
          <p:cNvSpPr>
            <a:spLocks noGrp="1"/>
          </p:cNvSpPr>
          <p:nvPr>
            <p:ph type="dt" sz="half" idx="10"/>
          </p:nvPr>
        </p:nvSpPr>
        <p:spPr/>
        <p:txBody>
          <a:bodyPr/>
          <a:lstStyle/>
          <a:p>
            <a:fld id="{8C78C864-1FE9-435D-991E-C69E10FAF80E}" type="datetimeFigureOut">
              <a:rPr lang="he-IL" smtClean="0"/>
              <a:t>כ"ג/טבת/תשפ"א</a:t>
            </a:fld>
            <a:endParaRPr lang="he-IL"/>
          </a:p>
        </p:txBody>
      </p:sp>
      <p:sp>
        <p:nvSpPr>
          <p:cNvPr id="5" name="מציין מיקום של כותרת תחתונה 4">
            <a:extLst>
              <a:ext uri="{FF2B5EF4-FFF2-40B4-BE49-F238E27FC236}">
                <a16:creationId xmlns:a16="http://schemas.microsoft.com/office/drawing/2014/main" id="{9360F52B-B32D-468A-84A7-6014AECC08C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C3F5106-62DC-41BD-BF86-FC4CCA981639}"/>
              </a:ext>
            </a:extLst>
          </p:cNvPr>
          <p:cNvSpPr>
            <a:spLocks noGrp="1"/>
          </p:cNvSpPr>
          <p:nvPr>
            <p:ph type="sldNum" sz="quarter" idx="12"/>
          </p:nvPr>
        </p:nvSpPr>
        <p:spPr/>
        <p:txBody>
          <a:bodyPr/>
          <a:lstStyle/>
          <a:p>
            <a:fld id="{F2B1ECD3-A113-4494-9625-6C0EC576C6F3}" type="slidenum">
              <a:rPr lang="he-IL" smtClean="0"/>
              <a:t>‹#›</a:t>
            </a:fld>
            <a:endParaRPr lang="he-IL"/>
          </a:p>
        </p:txBody>
      </p:sp>
    </p:spTree>
    <p:extLst>
      <p:ext uri="{BB962C8B-B14F-4D97-AF65-F5344CB8AC3E}">
        <p14:creationId xmlns:p14="http://schemas.microsoft.com/office/powerpoint/2010/main" val="3205501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C283738-0D07-4CEA-941E-CE4F0F347ED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A19AA2AD-3FB8-433B-905B-01DDB463482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D502EB8-3BCA-41E1-8F8E-580BC406E367}"/>
              </a:ext>
            </a:extLst>
          </p:cNvPr>
          <p:cNvSpPr>
            <a:spLocks noGrp="1"/>
          </p:cNvSpPr>
          <p:nvPr>
            <p:ph type="dt" sz="half" idx="10"/>
          </p:nvPr>
        </p:nvSpPr>
        <p:spPr/>
        <p:txBody>
          <a:bodyPr/>
          <a:lstStyle/>
          <a:p>
            <a:fld id="{8C78C864-1FE9-435D-991E-C69E10FAF80E}" type="datetimeFigureOut">
              <a:rPr lang="he-IL" smtClean="0"/>
              <a:t>כ"ג/טבת/תשפ"א</a:t>
            </a:fld>
            <a:endParaRPr lang="he-IL"/>
          </a:p>
        </p:txBody>
      </p:sp>
      <p:sp>
        <p:nvSpPr>
          <p:cNvPr id="5" name="מציין מיקום של כותרת תחתונה 4">
            <a:extLst>
              <a:ext uri="{FF2B5EF4-FFF2-40B4-BE49-F238E27FC236}">
                <a16:creationId xmlns:a16="http://schemas.microsoft.com/office/drawing/2014/main" id="{807DC02B-7BCA-41B6-93C0-924B5F2A8B2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797A748-78D6-4176-8A78-78E2EA7CC783}"/>
              </a:ext>
            </a:extLst>
          </p:cNvPr>
          <p:cNvSpPr>
            <a:spLocks noGrp="1"/>
          </p:cNvSpPr>
          <p:nvPr>
            <p:ph type="sldNum" sz="quarter" idx="12"/>
          </p:nvPr>
        </p:nvSpPr>
        <p:spPr/>
        <p:txBody>
          <a:bodyPr/>
          <a:lstStyle/>
          <a:p>
            <a:fld id="{F2B1ECD3-A113-4494-9625-6C0EC576C6F3}" type="slidenum">
              <a:rPr lang="he-IL" smtClean="0"/>
              <a:t>‹#›</a:t>
            </a:fld>
            <a:endParaRPr lang="he-IL"/>
          </a:p>
        </p:txBody>
      </p:sp>
    </p:spTree>
    <p:extLst>
      <p:ext uri="{BB962C8B-B14F-4D97-AF65-F5344CB8AC3E}">
        <p14:creationId xmlns:p14="http://schemas.microsoft.com/office/powerpoint/2010/main" val="2982367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3069EA44-D7BA-4576-9730-F4D38AD4CA90}"/>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5BC9233E-6C2E-46CE-BFEB-F5664C1F33BF}"/>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870DE7A-F815-486A-A1E3-0F791F31D467}"/>
              </a:ext>
            </a:extLst>
          </p:cNvPr>
          <p:cNvSpPr>
            <a:spLocks noGrp="1"/>
          </p:cNvSpPr>
          <p:nvPr>
            <p:ph type="dt" sz="half" idx="10"/>
          </p:nvPr>
        </p:nvSpPr>
        <p:spPr/>
        <p:txBody>
          <a:bodyPr/>
          <a:lstStyle/>
          <a:p>
            <a:fld id="{8C78C864-1FE9-435D-991E-C69E10FAF80E}" type="datetimeFigureOut">
              <a:rPr lang="he-IL" smtClean="0"/>
              <a:t>כ"ג/טבת/תשפ"א</a:t>
            </a:fld>
            <a:endParaRPr lang="he-IL"/>
          </a:p>
        </p:txBody>
      </p:sp>
      <p:sp>
        <p:nvSpPr>
          <p:cNvPr id="5" name="מציין מיקום של כותרת תחתונה 4">
            <a:extLst>
              <a:ext uri="{FF2B5EF4-FFF2-40B4-BE49-F238E27FC236}">
                <a16:creationId xmlns:a16="http://schemas.microsoft.com/office/drawing/2014/main" id="{71DE3597-6C38-4131-A9D1-2A6D736A15C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5BA89FC-C497-46C3-A1C2-C399FC87152F}"/>
              </a:ext>
            </a:extLst>
          </p:cNvPr>
          <p:cNvSpPr>
            <a:spLocks noGrp="1"/>
          </p:cNvSpPr>
          <p:nvPr>
            <p:ph type="sldNum" sz="quarter" idx="12"/>
          </p:nvPr>
        </p:nvSpPr>
        <p:spPr/>
        <p:txBody>
          <a:bodyPr/>
          <a:lstStyle/>
          <a:p>
            <a:fld id="{F2B1ECD3-A113-4494-9625-6C0EC576C6F3}" type="slidenum">
              <a:rPr lang="he-IL" smtClean="0"/>
              <a:t>‹#›</a:t>
            </a:fld>
            <a:endParaRPr lang="he-IL"/>
          </a:p>
        </p:txBody>
      </p:sp>
    </p:spTree>
    <p:extLst>
      <p:ext uri="{BB962C8B-B14F-4D97-AF65-F5344CB8AC3E}">
        <p14:creationId xmlns:p14="http://schemas.microsoft.com/office/powerpoint/2010/main" val="23748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74CFA4-E89B-4E69-A4C4-D51D1B99122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390F4CF-5F6D-430F-AFB8-3D68D8CA87F6}"/>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B857814-7692-47A8-B28C-E303B0E79736}"/>
              </a:ext>
            </a:extLst>
          </p:cNvPr>
          <p:cNvSpPr>
            <a:spLocks noGrp="1"/>
          </p:cNvSpPr>
          <p:nvPr>
            <p:ph type="dt" sz="half" idx="10"/>
          </p:nvPr>
        </p:nvSpPr>
        <p:spPr/>
        <p:txBody>
          <a:bodyPr/>
          <a:lstStyle/>
          <a:p>
            <a:fld id="{8C78C864-1FE9-435D-991E-C69E10FAF80E}" type="datetimeFigureOut">
              <a:rPr lang="he-IL" smtClean="0"/>
              <a:t>כ"ג/טבת/תשפ"א</a:t>
            </a:fld>
            <a:endParaRPr lang="he-IL"/>
          </a:p>
        </p:txBody>
      </p:sp>
      <p:sp>
        <p:nvSpPr>
          <p:cNvPr id="5" name="מציין מיקום של כותרת תחתונה 4">
            <a:extLst>
              <a:ext uri="{FF2B5EF4-FFF2-40B4-BE49-F238E27FC236}">
                <a16:creationId xmlns:a16="http://schemas.microsoft.com/office/drawing/2014/main" id="{2CE0DE30-D0C6-4DC5-9BC5-18062F88929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528BBF9-72F4-49F9-B8A8-66D22FAADE3F}"/>
              </a:ext>
            </a:extLst>
          </p:cNvPr>
          <p:cNvSpPr>
            <a:spLocks noGrp="1"/>
          </p:cNvSpPr>
          <p:nvPr>
            <p:ph type="sldNum" sz="quarter" idx="12"/>
          </p:nvPr>
        </p:nvSpPr>
        <p:spPr/>
        <p:txBody>
          <a:bodyPr/>
          <a:lstStyle/>
          <a:p>
            <a:fld id="{F2B1ECD3-A113-4494-9625-6C0EC576C6F3}" type="slidenum">
              <a:rPr lang="he-IL" smtClean="0"/>
              <a:t>‹#›</a:t>
            </a:fld>
            <a:endParaRPr lang="he-IL"/>
          </a:p>
        </p:txBody>
      </p:sp>
    </p:spTree>
    <p:extLst>
      <p:ext uri="{BB962C8B-B14F-4D97-AF65-F5344CB8AC3E}">
        <p14:creationId xmlns:p14="http://schemas.microsoft.com/office/powerpoint/2010/main" val="277519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CC8DEB-1A1F-4B7D-BF92-8CF8682D0C78}"/>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E93530C-E60A-4CAC-A9D8-50CCECD1D7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32461D0C-B4C1-424D-B84D-B8DBF24D2611}"/>
              </a:ext>
            </a:extLst>
          </p:cNvPr>
          <p:cNvSpPr>
            <a:spLocks noGrp="1"/>
          </p:cNvSpPr>
          <p:nvPr>
            <p:ph type="dt" sz="half" idx="10"/>
          </p:nvPr>
        </p:nvSpPr>
        <p:spPr/>
        <p:txBody>
          <a:bodyPr/>
          <a:lstStyle/>
          <a:p>
            <a:fld id="{8C78C864-1FE9-435D-991E-C69E10FAF80E}" type="datetimeFigureOut">
              <a:rPr lang="he-IL" smtClean="0"/>
              <a:t>כ"ג/טבת/תשפ"א</a:t>
            </a:fld>
            <a:endParaRPr lang="he-IL"/>
          </a:p>
        </p:txBody>
      </p:sp>
      <p:sp>
        <p:nvSpPr>
          <p:cNvPr id="5" name="מציין מיקום של כותרת תחתונה 4">
            <a:extLst>
              <a:ext uri="{FF2B5EF4-FFF2-40B4-BE49-F238E27FC236}">
                <a16:creationId xmlns:a16="http://schemas.microsoft.com/office/drawing/2014/main" id="{D2C9DE94-0A1C-45D1-AA42-9D21263548A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944B070-2DE0-4BE0-8134-3CC066860004}"/>
              </a:ext>
            </a:extLst>
          </p:cNvPr>
          <p:cNvSpPr>
            <a:spLocks noGrp="1"/>
          </p:cNvSpPr>
          <p:nvPr>
            <p:ph type="sldNum" sz="quarter" idx="12"/>
          </p:nvPr>
        </p:nvSpPr>
        <p:spPr/>
        <p:txBody>
          <a:bodyPr/>
          <a:lstStyle/>
          <a:p>
            <a:fld id="{F2B1ECD3-A113-4494-9625-6C0EC576C6F3}" type="slidenum">
              <a:rPr lang="he-IL" smtClean="0"/>
              <a:t>‹#›</a:t>
            </a:fld>
            <a:endParaRPr lang="he-IL"/>
          </a:p>
        </p:txBody>
      </p:sp>
    </p:spTree>
    <p:extLst>
      <p:ext uri="{BB962C8B-B14F-4D97-AF65-F5344CB8AC3E}">
        <p14:creationId xmlns:p14="http://schemas.microsoft.com/office/powerpoint/2010/main" val="622155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7234D3-0203-44F6-A438-3A9584E43A8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98EFB9D-75C8-4313-839C-D5306417943B}"/>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C7B769E4-179E-46E0-99C6-C47D2639C133}"/>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143EFBAB-91E6-411D-BD9B-1A56B5A2B09E}"/>
              </a:ext>
            </a:extLst>
          </p:cNvPr>
          <p:cNvSpPr>
            <a:spLocks noGrp="1"/>
          </p:cNvSpPr>
          <p:nvPr>
            <p:ph type="dt" sz="half" idx="10"/>
          </p:nvPr>
        </p:nvSpPr>
        <p:spPr/>
        <p:txBody>
          <a:bodyPr/>
          <a:lstStyle/>
          <a:p>
            <a:fld id="{8C78C864-1FE9-435D-991E-C69E10FAF80E}" type="datetimeFigureOut">
              <a:rPr lang="he-IL" smtClean="0"/>
              <a:t>כ"ג/טבת/תשפ"א</a:t>
            </a:fld>
            <a:endParaRPr lang="he-IL"/>
          </a:p>
        </p:txBody>
      </p:sp>
      <p:sp>
        <p:nvSpPr>
          <p:cNvPr id="6" name="מציין מיקום של כותרת תחתונה 5">
            <a:extLst>
              <a:ext uri="{FF2B5EF4-FFF2-40B4-BE49-F238E27FC236}">
                <a16:creationId xmlns:a16="http://schemas.microsoft.com/office/drawing/2014/main" id="{C1E61A87-D8CA-4614-AA37-BDD33BD2FD0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18D54E6-F6E5-4D32-B06B-A826CF20AA2B}"/>
              </a:ext>
            </a:extLst>
          </p:cNvPr>
          <p:cNvSpPr>
            <a:spLocks noGrp="1"/>
          </p:cNvSpPr>
          <p:nvPr>
            <p:ph type="sldNum" sz="quarter" idx="12"/>
          </p:nvPr>
        </p:nvSpPr>
        <p:spPr/>
        <p:txBody>
          <a:bodyPr/>
          <a:lstStyle/>
          <a:p>
            <a:fld id="{F2B1ECD3-A113-4494-9625-6C0EC576C6F3}" type="slidenum">
              <a:rPr lang="he-IL" smtClean="0"/>
              <a:t>‹#›</a:t>
            </a:fld>
            <a:endParaRPr lang="he-IL"/>
          </a:p>
        </p:txBody>
      </p:sp>
    </p:spTree>
    <p:extLst>
      <p:ext uri="{BB962C8B-B14F-4D97-AF65-F5344CB8AC3E}">
        <p14:creationId xmlns:p14="http://schemas.microsoft.com/office/powerpoint/2010/main" val="326732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CAAB09-0639-4C7C-8F26-DE603ABF9684}"/>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08C6D0C-3E82-45EC-BA93-08AD42BE24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A6D7332-8B55-4BE0-813D-652D0FDE8892}"/>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11DED6ED-609A-4E91-A2D3-36FDD11528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6D317DFF-939D-4E75-94CF-D3D4225389E0}"/>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CA762E7-BA62-4C87-BDBA-8577486AE694}"/>
              </a:ext>
            </a:extLst>
          </p:cNvPr>
          <p:cNvSpPr>
            <a:spLocks noGrp="1"/>
          </p:cNvSpPr>
          <p:nvPr>
            <p:ph type="dt" sz="half" idx="10"/>
          </p:nvPr>
        </p:nvSpPr>
        <p:spPr/>
        <p:txBody>
          <a:bodyPr/>
          <a:lstStyle/>
          <a:p>
            <a:fld id="{8C78C864-1FE9-435D-991E-C69E10FAF80E}" type="datetimeFigureOut">
              <a:rPr lang="he-IL" smtClean="0"/>
              <a:t>כ"ג/טבת/תשפ"א</a:t>
            </a:fld>
            <a:endParaRPr lang="he-IL"/>
          </a:p>
        </p:txBody>
      </p:sp>
      <p:sp>
        <p:nvSpPr>
          <p:cNvPr id="8" name="מציין מיקום של כותרת תחתונה 7">
            <a:extLst>
              <a:ext uri="{FF2B5EF4-FFF2-40B4-BE49-F238E27FC236}">
                <a16:creationId xmlns:a16="http://schemas.microsoft.com/office/drawing/2014/main" id="{D5965C40-A3B8-43CC-85F8-91BF13075D90}"/>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E1899A03-A5F8-4AAB-99A1-DC703BC9FA22}"/>
              </a:ext>
            </a:extLst>
          </p:cNvPr>
          <p:cNvSpPr>
            <a:spLocks noGrp="1"/>
          </p:cNvSpPr>
          <p:nvPr>
            <p:ph type="sldNum" sz="quarter" idx="12"/>
          </p:nvPr>
        </p:nvSpPr>
        <p:spPr/>
        <p:txBody>
          <a:bodyPr/>
          <a:lstStyle/>
          <a:p>
            <a:fld id="{F2B1ECD3-A113-4494-9625-6C0EC576C6F3}" type="slidenum">
              <a:rPr lang="he-IL" smtClean="0"/>
              <a:t>‹#›</a:t>
            </a:fld>
            <a:endParaRPr lang="he-IL"/>
          </a:p>
        </p:txBody>
      </p:sp>
    </p:spTree>
    <p:extLst>
      <p:ext uri="{BB962C8B-B14F-4D97-AF65-F5344CB8AC3E}">
        <p14:creationId xmlns:p14="http://schemas.microsoft.com/office/powerpoint/2010/main" val="1601801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80C05E-C183-4F31-98E7-EE2052DDAE7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BA9D5FEE-7746-44D0-B848-B599BE0241AB}"/>
              </a:ext>
            </a:extLst>
          </p:cNvPr>
          <p:cNvSpPr>
            <a:spLocks noGrp="1"/>
          </p:cNvSpPr>
          <p:nvPr>
            <p:ph type="dt" sz="half" idx="10"/>
          </p:nvPr>
        </p:nvSpPr>
        <p:spPr/>
        <p:txBody>
          <a:bodyPr/>
          <a:lstStyle/>
          <a:p>
            <a:fld id="{8C78C864-1FE9-435D-991E-C69E10FAF80E}" type="datetimeFigureOut">
              <a:rPr lang="he-IL" smtClean="0"/>
              <a:t>כ"ג/טבת/תשפ"א</a:t>
            </a:fld>
            <a:endParaRPr lang="he-IL"/>
          </a:p>
        </p:txBody>
      </p:sp>
      <p:sp>
        <p:nvSpPr>
          <p:cNvPr id="4" name="מציין מיקום של כותרת תחתונה 3">
            <a:extLst>
              <a:ext uri="{FF2B5EF4-FFF2-40B4-BE49-F238E27FC236}">
                <a16:creationId xmlns:a16="http://schemas.microsoft.com/office/drawing/2014/main" id="{299DACD0-BA0D-495E-A14F-7790B5329D9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D047B70-8F5E-4786-AA4A-100E5831FD1F}"/>
              </a:ext>
            </a:extLst>
          </p:cNvPr>
          <p:cNvSpPr>
            <a:spLocks noGrp="1"/>
          </p:cNvSpPr>
          <p:nvPr>
            <p:ph type="sldNum" sz="quarter" idx="12"/>
          </p:nvPr>
        </p:nvSpPr>
        <p:spPr/>
        <p:txBody>
          <a:bodyPr/>
          <a:lstStyle/>
          <a:p>
            <a:fld id="{F2B1ECD3-A113-4494-9625-6C0EC576C6F3}" type="slidenum">
              <a:rPr lang="he-IL" smtClean="0"/>
              <a:t>‹#›</a:t>
            </a:fld>
            <a:endParaRPr lang="he-IL"/>
          </a:p>
        </p:txBody>
      </p:sp>
    </p:spTree>
    <p:extLst>
      <p:ext uri="{BB962C8B-B14F-4D97-AF65-F5344CB8AC3E}">
        <p14:creationId xmlns:p14="http://schemas.microsoft.com/office/powerpoint/2010/main" val="3830639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86036D65-545D-4C4E-9A70-7B37CC382DE8}"/>
              </a:ext>
            </a:extLst>
          </p:cNvPr>
          <p:cNvSpPr>
            <a:spLocks noGrp="1"/>
          </p:cNvSpPr>
          <p:nvPr>
            <p:ph type="dt" sz="half" idx="10"/>
          </p:nvPr>
        </p:nvSpPr>
        <p:spPr/>
        <p:txBody>
          <a:bodyPr/>
          <a:lstStyle/>
          <a:p>
            <a:fld id="{8C78C864-1FE9-435D-991E-C69E10FAF80E}" type="datetimeFigureOut">
              <a:rPr lang="he-IL" smtClean="0"/>
              <a:t>כ"ג/טבת/תשפ"א</a:t>
            </a:fld>
            <a:endParaRPr lang="he-IL"/>
          </a:p>
        </p:txBody>
      </p:sp>
      <p:sp>
        <p:nvSpPr>
          <p:cNvPr id="3" name="מציין מיקום של כותרת תחתונה 2">
            <a:extLst>
              <a:ext uri="{FF2B5EF4-FFF2-40B4-BE49-F238E27FC236}">
                <a16:creationId xmlns:a16="http://schemas.microsoft.com/office/drawing/2014/main" id="{0C20BACE-A707-4635-B4DD-632AB0803713}"/>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85C6D859-2861-4EA1-A246-252E644FF485}"/>
              </a:ext>
            </a:extLst>
          </p:cNvPr>
          <p:cNvSpPr>
            <a:spLocks noGrp="1"/>
          </p:cNvSpPr>
          <p:nvPr>
            <p:ph type="sldNum" sz="quarter" idx="12"/>
          </p:nvPr>
        </p:nvSpPr>
        <p:spPr/>
        <p:txBody>
          <a:bodyPr/>
          <a:lstStyle/>
          <a:p>
            <a:fld id="{F2B1ECD3-A113-4494-9625-6C0EC576C6F3}" type="slidenum">
              <a:rPr lang="he-IL" smtClean="0"/>
              <a:t>‹#›</a:t>
            </a:fld>
            <a:endParaRPr lang="he-IL"/>
          </a:p>
        </p:txBody>
      </p:sp>
    </p:spTree>
    <p:extLst>
      <p:ext uri="{BB962C8B-B14F-4D97-AF65-F5344CB8AC3E}">
        <p14:creationId xmlns:p14="http://schemas.microsoft.com/office/powerpoint/2010/main" val="1021620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2033AF-9863-462A-9743-E9C38763CC3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FFDCA65-7044-4D43-8653-F64F13390D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6687E00C-BECD-4583-BE89-51103208E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0D605202-9E72-42B3-960C-D8226A193655}"/>
              </a:ext>
            </a:extLst>
          </p:cNvPr>
          <p:cNvSpPr>
            <a:spLocks noGrp="1"/>
          </p:cNvSpPr>
          <p:nvPr>
            <p:ph type="dt" sz="half" idx="10"/>
          </p:nvPr>
        </p:nvSpPr>
        <p:spPr/>
        <p:txBody>
          <a:bodyPr/>
          <a:lstStyle/>
          <a:p>
            <a:fld id="{8C78C864-1FE9-435D-991E-C69E10FAF80E}" type="datetimeFigureOut">
              <a:rPr lang="he-IL" smtClean="0"/>
              <a:t>כ"ג/טבת/תשפ"א</a:t>
            </a:fld>
            <a:endParaRPr lang="he-IL"/>
          </a:p>
        </p:txBody>
      </p:sp>
      <p:sp>
        <p:nvSpPr>
          <p:cNvPr id="6" name="מציין מיקום של כותרת תחתונה 5">
            <a:extLst>
              <a:ext uri="{FF2B5EF4-FFF2-40B4-BE49-F238E27FC236}">
                <a16:creationId xmlns:a16="http://schemas.microsoft.com/office/drawing/2014/main" id="{2F0BA4C8-90F1-4E88-93BA-0A526DB0437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EB0CA38-8A05-45D3-A6F7-448C4CE46B3C}"/>
              </a:ext>
            </a:extLst>
          </p:cNvPr>
          <p:cNvSpPr>
            <a:spLocks noGrp="1"/>
          </p:cNvSpPr>
          <p:nvPr>
            <p:ph type="sldNum" sz="quarter" idx="12"/>
          </p:nvPr>
        </p:nvSpPr>
        <p:spPr/>
        <p:txBody>
          <a:bodyPr/>
          <a:lstStyle/>
          <a:p>
            <a:fld id="{F2B1ECD3-A113-4494-9625-6C0EC576C6F3}" type="slidenum">
              <a:rPr lang="he-IL" smtClean="0"/>
              <a:t>‹#›</a:t>
            </a:fld>
            <a:endParaRPr lang="he-IL"/>
          </a:p>
        </p:txBody>
      </p:sp>
    </p:spTree>
    <p:extLst>
      <p:ext uri="{BB962C8B-B14F-4D97-AF65-F5344CB8AC3E}">
        <p14:creationId xmlns:p14="http://schemas.microsoft.com/office/powerpoint/2010/main" val="209422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18C24E-8E9F-4056-B5C9-717755F9692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DCECF6C6-21C6-4397-A8E9-31B0F465A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556BB7C8-468D-49C3-AE4C-FCE858A54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1FF1FC75-684E-4914-92F3-E004C5DC519F}"/>
              </a:ext>
            </a:extLst>
          </p:cNvPr>
          <p:cNvSpPr>
            <a:spLocks noGrp="1"/>
          </p:cNvSpPr>
          <p:nvPr>
            <p:ph type="dt" sz="half" idx="10"/>
          </p:nvPr>
        </p:nvSpPr>
        <p:spPr/>
        <p:txBody>
          <a:bodyPr/>
          <a:lstStyle/>
          <a:p>
            <a:fld id="{8C78C864-1FE9-435D-991E-C69E10FAF80E}" type="datetimeFigureOut">
              <a:rPr lang="he-IL" smtClean="0"/>
              <a:t>כ"ג/טבת/תשפ"א</a:t>
            </a:fld>
            <a:endParaRPr lang="he-IL"/>
          </a:p>
        </p:txBody>
      </p:sp>
      <p:sp>
        <p:nvSpPr>
          <p:cNvPr id="6" name="מציין מיקום של כותרת תחתונה 5">
            <a:extLst>
              <a:ext uri="{FF2B5EF4-FFF2-40B4-BE49-F238E27FC236}">
                <a16:creationId xmlns:a16="http://schemas.microsoft.com/office/drawing/2014/main" id="{0CBAEF53-EE79-4262-B881-E8CD7683916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A991AA5-1145-447D-B508-1D4D007A3593}"/>
              </a:ext>
            </a:extLst>
          </p:cNvPr>
          <p:cNvSpPr>
            <a:spLocks noGrp="1"/>
          </p:cNvSpPr>
          <p:nvPr>
            <p:ph type="sldNum" sz="quarter" idx="12"/>
          </p:nvPr>
        </p:nvSpPr>
        <p:spPr/>
        <p:txBody>
          <a:bodyPr/>
          <a:lstStyle/>
          <a:p>
            <a:fld id="{F2B1ECD3-A113-4494-9625-6C0EC576C6F3}" type="slidenum">
              <a:rPr lang="he-IL" smtClean="0"/>
              <a:t>‹#›</a:t>
            </a:fld>
            <a:endParaRPr lang="he-IL"/>
          </a:p>
        </p:txBody>
      </p:sp>
    </p:spTree>
    <p:extLst>
      <p:ext uri="{BB962C8B-B14F-4D97-AF65-F5344CB8AC3E}">
        <p14:creationId xmlns:p14="http://schemas.microsoft.com/office/powerpoint/2010/main" val="4280319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4AABE675-0F14-436B-8277-227DC7AB5D11}"/>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D5E8E5C-88B8-4151-AB4C-93AB4EF264A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D5AB0D3-6F77-4E24-86D7-C9D2A4AE3E89}"/>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8C78C864-1FE9-435D-991E-C69E10FAF80E}" type="datetimeFigureOut">
              <a:rPr lang="he-IL" smtClean="0"/>
              <a:t>כ"ג/טבת/תשפ"א</a:t>
            </a:fld>
            <a:endParaRPr lang="he-IL"/>
          </a:p>
        </p:txBody>
      </p:sp>
      <p:sp>
        <p:nvSpPr>
          <p:cNvPr id="5" name="מציין מיקום של כותרת תחתונה 4">
            <a:extLst>
              <a:ext uri="{FF2B5EF4-FFF2-40B4-BE49-F238E27FC236}">
                <a16:creationId xmlns:a16="http://schemas.microsoft.com/office/drawing/2014/main" id="{8951A975-B074-4711-92D2-309E90BCA4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4F9F64DE-47E6-44E8-A228-AEAAAA8263E0}"/>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2B1ECD3-A113-4494-9625-6C0EC576C6F3}" type="slidenum">
              <a:rPr lang="he-IL" smtClean="0"/>
              <a:t>‹#›</a:t>
            </a:fld>
            <a:endParaRPr lang="he-IL"/>
          </a:p>
        </p:txBody>
      </p:sp>
    </p:spTree>
    <p:extLst>
      <p:ext uri="{BB962C8B-B14F-4D97-AF65-F5344CB8AC3E}">
        <p14:creationId xmlns:p14="http://schemas.microsoft.com/office/powerpoint/2010/main" val="1248098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392157E-97C0-44C0-ACD2-5B44121430AF}"/>
              </a:ext>
            </a:extLst>
          </p:cNvPr>
          <p:cNvSpPr>
            <a:spLocks noGrp="1"/>
          </p:cNvSpPr>
          <p:nvPr>
            <p:ph type="ctrTitle"/>
          </p:nvPr>
        </p:nvSpPr>
        <p:spPr>
          <a:xfrm>
            <a:off x="1524000" y="1104220"/>
            <a:ext cx="9144000" cy="2387600"/>
          </a:xfrm>
        </p:spPr>
        <p:txBody>
          <a:bodyPr>
            <a:normAutofit fontScale="90000"/>
          </a:bodyPr>
          <a:lstStyle/>
          <a:p>
            <a:pPr rtl="0"/>
            <a:r>
              <a:rPr lang="en-US" b="1" dirty="0">
                <a:latin typeface="Calibri Light" panose="020F0302020204030204" pitchFamily="34" charset="0"/>
                <a:cs typeface="Calibri Light" panose="020F0302020204030204" pitchFamily="34" charset="0"/>
              </a:rPr>
              <a:t>ZERO SHOT SUPER RESOLUTION</a:t>
            </a:r>
            <a:br>
              <a:rPr lang="en-US" b="1" dirty="0">
                <a:latin typeface="Calibri Light" panose="020F0302020204030204" pitchFamily="34" charset="0"/>
                <a:cs typeface="Calibri Light" panose="020F0302020204030204" pitchFamily="34" charset="0"/>
              </a:rPr>
            </a:br>
            <a:r>
              <a:rPr lang="en-US" b="1" dirty="0">
                <a:latin typeface="Calibri Light" panose="020F0302020204030204" pitchFamily="34" charset="0"/>
                <a:cs typeface="Calibri Light" panose="020F0302020204030204" pitchFamily="34" charset="0"/>
              </a:rPr>
              <a:t> for microscopic images</a:t>
            </a:r>
            <a:endParaRPr lang="he-IL" b="1" dirty="0">
              <a:latin typeface="Calibri Light" panose="020F0302020204030204" pitchFamily="34" charset="0"/>
              <a:cs typeface="Calibri Light" panose="020F0302020204030204" pitchFamily="34" charset="0"/>
            </a:endParaRPr>
          </a:p>
        </p:txBody>
      </p:sp>
      <p:sp>
        <p:nvSpPr>
          <p:cNvPr id="3" name="כותרת משנה 2">
            <a:extLst>
              <a:ext uri="{FF2B5EF4-FFF2-40B4-BE49-F238E27FC236}">
                <a16:creationId xmlns:a16="http://schemas.microsoft.com/office/drawing/2014/main" id="{6580B8DD-CC5E-48D8-A0D6-9587AC477F03}"/>
              </a:ext>
            </a:extLst>
          </p:cNvPr>
          <p:cNvSpPr>
            <a:spLocks noGrp="1"/>
          </p:cNvSpPr>
          <p:nvPr>
            <p:ph type="subTitle" idx="1"/>
          </p:nvPr>
        </p:nvSpPr>
        <p:spPr/>
        <p:txBody>
          <a:bodyPr/>
          <a:lstStyle/>
          <a:p>
            <a:pPr rtl="0"/>
            <a:r>
              <a:rPr lang="en-US" sz="1800" b="1" dirty="0">
                <a:latin typeface="+mj-lt"/>
              </a:rPr>
              <a:t>Microscopic images enhancement using deep learning algorithm</a:t>
            </a:r>
          </a:p>
          <a:p>
            <a:pPr rtl="0"/>
            <a:r>
              <a:rPr lang="en-US" sz="1800" dirty="0">
                <a:latin typeface="+mj-lt"/>
              </a:rPr>
              <a:t>Team members: Dor Elkabetz, </a:t>
            </a:r>
            <a:r>
              <a:rPr lang="en-US" sz="1800" dirty="0" err="1">
                <a:latin typeface="+mj-lt"/>
              </a:rPr>
              <a:t>Lior</a:t>
            </a:r>
            <a:r>
              <a:rPr lang="en-US" sz="1800" dirty="0">
                <a:latin typeface="+mj-lt"/>
              </a:rPr>
              <a:t> </a:t>
            </a:r>
            <a:r>
              <a:rPr lang="en-US" sz="1800" dirty="0" err="1">
                <a:latin typeface="+mj-lt"/>
              </a:rPr>
              <a:t>Baruchovitch</a:t>
            </a:r>
            <a:r>
              <a:rPr lang="en-US" sz="1800" dirty="0">
                <a:latin typeface="+mj-lt"/>
              </a:rPr>
              <a:t>, </a:t>
            </a:r>
            <a:r>
              <a:rPr lang="en-US" sz="1800" dirty="0" err="1">
                <a:latin typeface="+mj-lt"/>
              </a:rPr>
              <a:t>Tzlil</a:t>
            </a:r>
            <a:r>
              <a:rPr lang="en-US" sz="1800" dirty="0">
                <a:latin typeface="+mj-lt"/>
              </a:rPr>
              <a:t> </a:t>
            </a:r>
            <a:r>
              <a:rPr lang="en-US" sz="1800" dirty="0" err="1">
                <a:latin typeface="+mj-lt"/>
              </a:rPr>
              <a:t>Polyak</a:t>
            </a:r>
            <a:endParaRPr lang="en-US" sz="1800" dirty="0">
              <a:latin typeface="+mj-lt"/>
            </a:endParaRPr>
          </a:p>
          <a:p>
            <a:pPr rtl="0"/>
            <a:r>
              <a:rPr lang="en-US" sz="1800" dirty="0">
                <a:latin typeface="+mj-lt"/>
              </a:rPr>
              <a:t>Mentor: Assaf </a:t>
            </a:r>
            <a:r>
              <a:rPr lang="en-US" sz="1800" dirty="0" err="1">
                <a:latin typeface="+mj-lt"/>
              </a:rPr>
              <a:t>Zaritsky</a:t>
            </a:r>
            <a:r>
              <a:rPr lang="en-US" sz="1800" dirty="0">
                <a:latin typeface="+mj-lt"/>
              </a:rPr>
              <a:t>   </a:t>
            </a:r>
            <a:endParaRPr lang="he-IL" sz="1800" dirty="0">
              <a:latin typeface="+mj-lt"/>
            </a:endParaRPr>
          </a:p>
        </p:txBody>
      </p:sp>
    </p:spTree>
    <p:extLst>
      <p:ext uri="{BB962C8B-B14F-4D97-AF65-F5344CB8AC3E}">
        <p14:creationId xmlns:p14="http://schemas.microsoft.com/office/powerpoint/2010/main" val="2106466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מלבן: פינות מעוגלות 57">
            <a:extLst>
              <a:ext uri="{FF2B5EF4-FFF2-40B4-BE49-F238E27FC236}">
                <a16:creationId xmlns:a16="http://schemas.microsoft.com/office/drawing/2014/main" id="{3A847CE7-E6E8-46A5-9604-1019BA592E84}"/>
              </a:ext>
            </a:extLst>
          </p:cNvPr>
          <p:cNvSpPr/>
          <p:nvPr/>
        </p:nvSpPr>
        <p:spPr>
          <a:xfrm>
            <a:off x="6977062" y="1461561"/>
            <a:ext cx="2095500" cy="4015314"/>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The process</a:t>
            </a:r>
            <a:endParaRPr lang="he-IL" b="1" dirty="0"/>
          </a:p>
        </p:txBody>
      </p:sp>
      <p:pic>
        <p:nvPicPr>
          <p:cNvPr id="4" name="תמונה 3">
            <a:extLst>
              <a:ext uri="{FF2B5EF4-FFF2-40B4-BE49-F238E27FC236}">
                <a16:creationId xmlns:a16="http://schemas.microsoft.com/office/drawing/2014/main" id="{2627E04E-BA60-49A2-B977-5D134E2B12AD}"/>
              </a:ext>
            </a:extLst>
          </p:cNvPr>
          <p:cNvPicPr>
            <a:picLocks noChangeAspect="1"/>
          </p:cNvPicPr>
          <p:nvPr/>
        </p:nvPicPr>
        <p:blipFill>
          <a:blip r:embed="rId2"/>
          <a:stretch>
            <a:fillRect/>
          </a:stretch>
        </p:blipFill>
        <p:spPr>
          <a:xfrm>
            <a:off x="129064" y="2137427"/>
            <a:ext cx="3242369" cy="2436462"/>
          </a:xfrm>
          <a:prstGeom prst="rect">
            <a:avLst/>
          </a:prstGeom>
        </p:spPr>
      </p:pic>
      <p:pic>
        <p:nvPicPr>
          <p:cNvPr id="5" name="תמונה 4">
            <a:extLst>
              <a:ext uri="{FF2B5EF4-FFF2-40B4-BE49-F238E27FC236}">
                <a16:creationId xmlns:a16="http://schemas.microsoft.com/office/drawing/2014/main" id="{55AAAD17-79C6-42BF-BA8F-2B72DD7A2E05}"/>
              </a:ext>
            </a:extLst>
          </p:cNvPr>
          <p:cNvPicPr>
            <a:picLocks noChangeAspect="1"/>
          </p:cNvPicPr>
          <p:nvPr/>
        </p:nvPicPr>
        <p:blipFill>
          <a:blip r:embed="rId3"/>
          <a:stretch>
            <a:fillRect/>
          </a:stretch>
        </p:blipFill>
        <p:spPr>
          <a:xfrm>
            <a:off x="4177930" y="2641673"/>
            <a:ext cx="2095500" cy="1574654"/>
          </a:xfrm>
          <a:prstGeom prst="rect">
            <a:avLst/>
          </a:prstGeom>
        </p:spPr>
      </p:pic>
      <p:pic>
        <p:nvPicPr>
          <p:cNvPr id="12" name="תמונה 11">
            <a:extLst>
              <a:ext uri="{FF2B5EF4-FFF2-40B4-BE49-F238E27FC236}">
                <a16:creationId xmlns:a16="http://schemas.microsoft.com/office/drawing/2014/main" id="{2E6723FF-F181-4556-97D5-32B6CFE9F84F}"/>
              </a:ext>
            </a:extLst>
          </p:cNvPr>
          <p:cNvPicPr>
            <a:picLocks noChangeAspect="1"/>
          </p:cNvPicPr>
          <p:nvPr/>
        </p:nvPicPr>
        <p:blipFill>
          <a:blip r:embed="rId4"/>
          <a:stretch>
            <a:fillRect/>
          </a:stretch>
        </p:blipFill>
        <p:spPr>
          <a:xfrm>
            <a:off x="7143750" y="1825542"/>
            <a:ext cx="714375" cy="580633"/>
          </a:xfrm>
          <a:prstGeom prst="rect">
            <a:avLst/>
          </a:prstGeom>
        </p:spPr>
      </p:pic>
      <p:pic>
        <p:nvPicPr>
          <p:cNvPr id="24" name="תמונה 23">
            <a:extLst>
              <a:ext uri="{FF2B5EF4-FFF2-40B4-BE49-F238E27FC236}">
                <a16:creationId xmlns:a16="http://schemas.microsoft.com/office/drawing/2014/main" id="{5835A345-2E01-46C7-894D-BE54818AD88A}"/>
              </a:ext>
            </a:extLst>
          </p:cNvPr>
          <p:cNvPicPr>
            <a:picLocks noChangeAspect="1"/>
          </p:cNvPicPr>
          <p:nvPr/>
        </p:nvPicPr>
        <p:blipFill>
          <a:blip r:embed="rId5"/>
          <a:stretch>
            <a:fillRect/>
          </a:stretch>
        </p:blipFill>
        <p:spPr>
          <a:xfrm>
            <a:off x="7119937" y="2718334"/>
            <a:ext cx="770570" cy="588366"/>
          </a:xfrm>
          <a:prstGeom prst="rect">
            <a:avLst/>
          </a:prstGeom>
        </p:spPr>
      </p:pic>
      <p:pic>
        <p:nvPicPr>
          <p:cNvPr id="26" name="תמונה 25">
            <a:extLst>
              <a:ext uri="{FF2B5EF4-FFF2-40B4-BE49-F238E27FC236}">
                <a16:creationId xmlns:a16="http://schemas.microsoft.com/office/drawing/2014/main" id="{F0A12D78-EDE1-41B0-8546-347696DD91CE}"/>
              </a:ext>
            </a:extLst>
          </p:cNvPr>
          <p:cNvPicPr>
            <a:picLocks noChangeAspect="1"/>
          </p:cNvPicPr>
          <p:nvPr/>
        </p:nvPicPr>
        <p:blipFill>
          <a:blip r:embed="rId6"/>
          <a:stretch>
            <a:fillRect/>
          </a:stretch>
        </p:blipFill>
        <p:spPr>
          <a:xfrm>
            <a:off x="7119937" y="3618859"/>
            <a:ext cx="770570" cy="588366"/>
          </a:xfrm>
          <a:prstGeom prst="rect">
            <a:avLst/>
          </a:prstGeom>
        </p:spPr>
      </p:pic>
      <p:pic>
        <p:nvPicPr>
          <p:cNvPr id="28" name="תמונה 27">
            <a:extLst>
              <a:ext uri="{FF2B5EF4-FFF2-40B4-BE49-F238E27FC236}">
                <a16:creationId xmlns:a16="http://schemas.microsoft.com/office/drawing/2014/main" id="{32E45470-28BE-4477-9FD1-07E67A691955}"/>
              </a:ext>
            </a:extLst>
          </p:cNvPr>
          <p:cNvPicPr>
            <a:picLocks noChangeAspect="1"/>
          </p:cNvPicPr>
          <p:nvPr/>
        </p:nvPicPr>
        <p:blipFill>
          <a:blip r:embed="rId7"/>
          <a:stretch>
            <a:fillRect/>
          </a:stretch>
        </p:blipFill>
        <p:spPr>
          <a:xfrm>
            <a:off x="7119937" y="4519384"/>
            <a:ext cx="738188" cy="588366"/>
          </a:xfrm>
          <a:prstGeom prst="rect">
            <a:avLst/>
          </a:prstGeom>
        </p:spPr>
      </p:pic>
      <p:pic>
        <p:nvPicPr>
          <p:cNvPr id="33" name="תמונה 32">
            <a:extLst>
              <a:ext uri="{FF2B5EF4-FFF2-40B4-BE49-F238E27FC236}">
                <a16:creationId xmlns:a16="http://schemas.microsoft.com/office/drawing/2014/main" id="{9CBE4041-F841-475B-99DC-42B943AD7FF0}"/>
              </a:ext>
            </a:extLst>
          </p:cNvPr>
          <p:cNvPicPr>
            <a:picLocks noChangeAspect="1"/>
          </p:cNvPicPr>
          <p:nvPr/>
        </p:nvPicPr>
        <p:blipFill>
          <a:blip r:embed="rId4"/>
          <a:stretch>
            <a:fillRect/>
          </a:stretch>
        </p:blipFill>
        <p:spPr>
          <a:xfrm>
            <a:off x="8552920" y="1968418"/>
            <a:ext cx="372005" cy="302360"/>
          </a:xfrm>
          <a:prstGeom prst="rect">
            <a:avLst/>
          </a:prstGeom>
        </p:spPr>
      </p:pic>
      <p:pic>
        <p:nvPicPr>
          <p:cNvPr id="34" name="תמונה 33">
            <a:extLst>
              <a:ext uri="{FF2B5EF4-FFF2-40B4-BE49-F238E27FC236}">
                <a16:creationId xmlns:a16="http://schemas.microsoft.com/office/drawing/2014/main" id="{8AC26D9F-6D77-43EC-8D27-AD50F2420329}"/>
              </a:ext>
            </a:extLst>
          </p:cNvPr>
          <p:cNvPicPr>
            <a:picLocks noChangeAspect="1"/>
          </p:cNvPicPr>
          <p:nvPr/>
        </p:nvPicPr>
        <p:blipFill>
          <a:blip r:embed="rId5"/>
          <a:stretch>
            <a:fillRect/>
          </a:stretch>
        </p:blipFill>
        <p:spPr>
          <a:xfrm>
            <a:off x="8556039" y="2861209"/>
            <a:ext cx="401268" cy="306387"/>
          </a:xfrm>
          <a:prstGeom prst="rect">
            <a:avLst/>
          </a:prstGeom>
        </p:spPr>
      </p:pic>
      <p:pic>
        <p:nvPicPr>
          <p:cNvPr id="35" name="תמונה 34">
            <a:extLst>
              <a:ext uri="{FF2B5EF4-FFF2-40B4-BE49-F238E27FC236}">
                <a16:creationId xmlns:a16="http://schemas.microsoft.com/office/drawing/2014/main" id="{575844FC-5721-4500-B769-D55E3E28F765}"/>
              </a:ext>
            </a:extLst>
          </p:cNvPr>
          <p:cNvPicPr>
            <a:picLocks noChangeAspect="1"/>
          </p:cNvPicPr>
          <p:nvPr/>
        </p:nvPicPr>
        <p:blipFill>
          <a:blip r:embed="rId6"/>
          <a:stretch>
            <a:fillRect/>
          </a:stretch>
        </p:blipFill>
        <p:spPr>
          <a:xfrm>
            <a:off x="8556039" y="3761734"/>
            <a:ext cx="401268" cy="306387"/>
          </a:xfrm>
          <a:prstGeom prst="rect">
            <a:avLst/>
          </a:prstGeom>
        </p:spPr>
      </p:pic>
      <p:pic>
        <p:nvPicPr>
          <p:cNvPr id="36" name="תמונה 35">
            <a:extLst>
              <a:ext uri="{FF2B5EF4-FFF2-40B4-BE49-F238E27FC236}">
                <a16:creationId xmlns:a16="http://schemas.microsoft.com/office/drawing/2014/main" id="{30141B96-0E38-4854-83DA-81B8866F440C}"/>
              </a:ext>
            </a:extLst>
          </p:cNvPr>
          <p:cNvPicPr>
            <a:picLocks noChangeAspect="1"/>
          </p:cNvPicPr>
          <p:nvPr/>
        </p:nvPicPr>
        <p:blipFill>
          <a:blip r:embed="rId7"/>
          <a:stretch>
            <a:fillRect/>
          </a:stretch>
        </p:blipFill>
        <p:spPr>
          <a:xfrm>
            <a:off x="8540519" y="4662259"/>
            <a:ext cx="384406" cy="306387"/>
          </a:xfrm>
          <a:prstGeom prst="rect">
            <a:avLst/>
          </a:prstGeom>
        </p:spPr>
      </p:pic>
      <p:pic>
        <p:nvPicPr>
          <p:cNvPr id="38" name="תמונה 37">
            <a:extLst>
              <a:ext uri="{FF2B5EF4-FFF2-40B4-BE49-F238E27FC236}">
                <a16:creationId xmlns:a16="http://schemas.microsoft.com/office/drawing/2014/main" id="{C51892F8-27C1-4C5F-B0F8-620395C05CDD}"/>
              </a:ext>
            </a:extLst>
          </p:cNvPr>
          <p:cNvPicPr>
            <a:picLocks noChangeAspect="1"/>
          </p:cNvPicPr>
          <p:nvPr/>
        </p:nvPicPr>
        <p:blipFill>
          <a:blip r:embed="rId8"/>
          <a:stretch>
            <a:fillRect/>
          </a:stretch>
        </p:blipFill>
        <p:spPr>
          <a:xfrm>
            <a:off x="10060034" y="2492312"/>
            <a:ext cx="1181100" cy="1628775"/>
          </a:xfrm>
          <a:prstGeom prst="rect">
            <a:avLst/>
          </a:prstGeom>
        </p:spPr>
      </p:pic>
      <p:sp>
        <p:nvSpPr>
          <p:cNvPr id="59" name="חץ: ימינה 58">
            <a:extLst>
              <a:ext uri="{FF2B5EF4-FFF2-40B4-BE49-F238E27FC236}">
                <a16:creationId xmlns:a16="http://schemas.microsoft.com/office/drawing/2014/main" id="{A12504B6-028D-4403-B38F-10C4BDDA5739}"/>
              </a:ext>
            </a:extLst>
          </p:cNvPr>
          <p:cNvSpPr/>
          <p:nvPr/>
        </p:nvSpPr>
        <p:spPr>
          <a:xfrm>
            <a:off x="3371434" y="3086100"/>
            <a:ext cx="801733" cy="5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חץ: ימינה 59">
            <a:extLst>
              <a:ext uri="{FF2B5EF4-FFF2-40B4-BE49-F238E27FC236}">
                <a16:creationId xmlns:a16="http://schemas.microsoft.com/office/drawing/2014/main" id="{EA013759-58F7-4963-AA11-C3BC166C7074}"/>
              </a:ext>
            </a:extLst>
          </p:cNvPr>
          <p:cNvSpPr/>
          <p:nvPr/>
        </p:nvSpPr>
        <p:spPr>
          <a:xfrm>
            <a:off x="6273431" y="3051022"/>
            <a:ext cx="703632" cy="5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חץ: ימינה 60">
            <a:extLst>
              <a:ext uri="{FF2B5EF4-FFF2-40B4-BE49-F238E27FC236}">
                <a16:creationId xmlns:a16="http://schemas.microsoft.com/office/drawing/2014/main" id="{2FCF6803-05F1-4B0E-8578-1E86AF832D61}"/>
              </a:ext>
            </a:extLst>
          </p:cNvPr>
          <p:cNvSpPr/>
          <p:nvPr/>
        </p:nvSpPr>
        <p:spPr>
          <a:xfrm>
            <a:off x="9157732" y="3040319"/>
            <a:ext cx="902301" cy="5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בועת דיבור: מלבן 62">
            <a:extLst>
              <a:ext uri="{FF2B5EF4-FFF2-40B4-BE49-F238E27FC236}">
                <a16:creationId xmlns:a16="http://schemas.microsoft.com/office/drawing/2014/main" id="{B7D5AA28-7670-4075-8E6C-DFBACE109CA3}"/>
              </a:ext>
            </a:extLst>
          </p:cNvPr>
          <p:cNvSpPr/>
          <p:nvPr/>
        </p:nvSpPr>
        <p:spPr>
          <a:xfrm>
            <a:off x="2810324" y="5107750"/>
            <a:ext cx="1885500" cy="1268212"/>
          </a:xfrm>
          <a:prstGeom prst="wedgeRectCallout">
            <a:avLst>
              <a:gd name="adj1" fmla="val 4625"/>
              <a:gd name="adj2" fmla="val -155615"/>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tx1"/>
                </a:solidFill>
                <a:latin typeface="+mj-lt"/>
                <a:cs typeface="David" panose="020E0502060401010101" pitchFamily="34" charset="-79"/>
              </a:rPr>
              <a:t>Downgrading using “CARE” simulator</a:t>
            </a:r>
            <a:endParaRPr lang="he-IL" b="1" dirty="0">
              <a:solidFill>
                <a:schemeClr val="tx1"/>
              </a:solidFill>
              <a:latin typeface="+mj-lt"/>
              <a:cs typeface="David" panose="020E0502060401010101" pitchFamily="34" charset="-79"/>
            </a:endParaRPr>
          </a:p>
        </p:txBody>
      </p:sp>
      <p:sp>
        <p:nvSpPr>
          <p:cNvPr id="64" name="בועת דיבור: מלבן 63">
            <a:extLst>
              <a:ext uri="{FF2B5EF4-FFF2-40B4-BE49-F238E27FC236}">
                <a16:creationId xmlns:a16="http://schemas.microsoft.com/office/drawing/2014/main" id="{26C6424F-0477-4F86-B48D-EBDA5370A2A5}"/>
              </a:ext>
            </a:extLst>
          </p:cNvPr>
          <p:cNvSpPr/>
          <p:nvPr/>
        </p:nvSpPr>
        <p:spPr>
          <a:xfrm>
            <a:off x="4889460" y="1027906"/>
            <a:ext cx="1885500" cy="1268212"/>
          </a:xfrm>
          <a:prstGeom prst="wedgeRectCallout">
            <a:avLst>
              <a:gd name="adj1" fmla="val 40324"/>
              <a:gd name="adj2" fmla="val 111762"/>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tx1"/>
                </a:solidFill>
                <a:latin typeface="+mj-lt"/>
                <a:cs typeface="David" panose="020E0502060401010101" pitchFamily="34" charset="-79"/>
              </a:rPr>
              <a:t>ZSSR generates a training set out of the downgraded image</a:t>
            </a:r>
            <a:endParaRPr lang="he-IL" b="1" dirty="0">
              <a:solidFill>
                <a:schemeClr val="tx1"/>
              </a:solidFill>
              <a:latin typeface="+mj-lt"/>
              <a:cs typeface="David" panose="020E0502060401010101" pitchFamily="34" charset="-79"/>
            </a:endParaRPr>
          </a:p>
        </p:txBody>
      </p:sp>
      <p:sp>
        <p:nvSpPr>
          <p:cNvPr id="65" name="בועת דיבור: מלבן 64">
            <a:extLst>
              <a:ext uri="{FF2B5EF4-FFF2-40B4-BE49-F238E27FC236}">
                <a16:creationId xmlns:a16="http://schemas.microsoft.com/office/drawing/2014/main" id="{FCECF13E-D5E7-4CF5-B881-F14A47EAABE5}"/>
              </a:ext>
            </a:extLst>
          </p:cNvPr>
          <p:cNvSpPr/>
          <p:nvPr/>
        </p:nvSpPr>
        <p:spPr>
          <a:xfrm>
            <a:off x="9437839" y="489903"/>
            <a:ext cx="1885500" cy="1268212"/>
          </a:xfrm>
          <a:prstGeom prst="wedgeRectCallout">
            <a:avLst>
              <a:gd name="adj1" fmla="val -47913"/>
              <a:gd name="adj2" fmla="val 160831"/>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tx1"/>
                </a:solidFill>
                <a:latin typeface="+mj-lt"/>
                <a:cs typeface="David" panose="020E0502060401010101" pitchFamily="34" charset="-79"/>
              </a:rPr>
              <a:t>ZSSR trains a model based on the generated training set</a:t>
            </a:r>
            <a:endParaRPr lang="he-IL" b="1" dirty="0">
              <a:solidFill>
                <a:schemeClr val="tx1"/>
              </a:solidFill>
              <a:latin typeface="+mj-lt"/>
              <a:cs typeface="David" panose="020E0502060401010101" pitchFamily="34" charset="-79"/>
            </a:endParaRPr>
          </a:p>
        </p:txBody>
      </p:sp>
      <p:sp>
        <p:nvSpPr>
          <p:cNvPr id="66" name="כותרת 1">
            <a:extLst>
              <a:ext uri="{FF2B5EF4-FFF2-40B4-BE49-F238E27FC236}">
                <a16:creationId xmlns:a16="http://schemas.microsoft.com/office/drawing/2014/main" id="{F8519E1A-492A-46EF-BFCD-B5B9E1FDB793}"/>
              </a:ext>
            </a:extLst>
          </p:cNvPr>
          <p:cNvSpPr txBox="1">
            <a:spLocks/>
          </p:cNvSpPr>
          <p:nvPr/>
        </p:nvSpPr>
        <p:spPr>
          <a:xfrm>
            <a:off x="607683" y="1385752"/>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Ground Truth</a:t>
            </a:r>
            <a:endParaRPr lang="he-IL" sz="2800" b="1" dirty="0"/>
          </a:p>
        </p:txBody>
      </p:sp>
      <p:sp>
        <p:nvSpPr>
          <p:cNvPr id="67" name="כותרת 1">
            <a:extLst>
              <a:ext uri="{FF2B5EF4-FFF2-40B4-BE49-F238E27FC236}">
                <a16:creationId xmlns:a16="http://schemas.microsoft.com/office/drawing/2014/main" id="{82A8F84B-6992-4E20-B6CE-ED00C65C9B40}"/>
              </a:ext>
            </a:extLst>
          </p:cNvPr>
          <p:cNvSpPr txBox="1">
            <a:spLocks/>
          </p:cNvSpPr>
          <p:nvPr/>
        </p:nvSpPr>
        <p:spPr>
          <a:xfrm>
            <a:off x="4114101" y="1994924"/>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Downgraded</a:t>
            </a:r>
            <a:endParaRPr lang="he-IL" sz="2800" b="1" dirty="0"/>
          </a:p>
        </p:txBody>
      </p:sp>
      <p:sp>
        <p:nvSpPr>
          <p:cNvPr id="68" name="כותרת 1">
            <a:extLst>
              <a:ext uri="{FF2B5EF4-FFF2-40B4-BE49-F238E27FC236}">
                <a16:creationId xmlns:a16="http://schemas.microsoft.com/office/drawing/2014/main" id="{066247C3-0C5A-4001-A92A-4E96AEB7350D}"/>
              </a:ext>
            </a:extLst>
          </p:cNvPr>
          <p:cNvSpPr txBox="1">
            <a:spLocks/>
          </p:cNvSpPr>
          <p:nvPr/>
        </p:nvSpPr>
        <p:spPr>
          <a:xfrm>
            <a:off x="7038417" y="710839"/>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Training set</a:t>
            </a:r>
            <a:endParaRPr lang="he-IL" sz="2800" b="1" dirty="0"/>
          </a:p>
        </p:txBody>
      </p:sp>
    </p:spTree>
    <p:extLst>
      <p:ext uri="{BB962C8B-B14F-4D97-AF65-F5344CB8AC3E}">
        <p14:creationId xmlns:p14="http://schemas.microsoft.com/office/powerpoint/2010/main" val="206014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The process</a:t>
            </a:r>
            <a:endParaRPr lang="he-IL" b="1" dirty="0"/>
          </a:p>
        </p:txBody>
      </p:sp>
      <p:pic>
        <p:nvPicPr>
          <p:cNvPr id="5" name="תמונה 4">
            <a:extLst>
              <a:ext uri="{FF2B5EF4-FFF2-40B4-BE49-F238E27FC236}">
                <a16:creationId xmlns:a16="http://schemas.microsoft.com/office/drawing/2014/main" id="{55AAAD17-79C6-42BF-BA8F-2B72DD7A2E05}"/>
              </a:ext>
            </a:extLst>
          </p:cNvPr>
          <p:cNvPicPr>
            <a:picLocks noChangeAspect="1"/>
          </p:cNvPicPr>
          <p:nvPr/>
        </p:nvPicPr>
        <p:blipFill>
          <a:blip r:embed="rId2"/>
          <a:stretch>
            <a:fillRect/>
          </a:stretch>
        </p:blipFill>
        <p:spPr>
          <a:xfrm>
            <a:off x="320675" y="1898723"/>
            <a:ext cx="2095500" cy="1574654"/>
          </a:xfrm>
          <a:prstGeom prst="rect">
            <a:avLst/>
          </a:prstGeom>
        </p:spPr>
      </p:pic>
      <p:pic>
        <p:nvPicPr>
          <p:cNvPr id="38" name="תמונה 37">
            <a:extLst>
              <a:ext uri="{FF2B5EF4-FFF2-40B4-BE49-F238E27FC236}">
                <a16:creationId xmlns:a16="http://schemas.microsoft.com/office/drawing/2014/main" id="{C51892F8-27C1-4C5F-B0F8-620395C05CDD}"/>
              </a:ext>
            </a:extLst>
          </p:cNvPr>
          <p:cNvPicPr>
            <a:picLocks noChangeAspect="1"/>
          </p:cNvPicPr>
          <p:nvPr/>
        </p:nvPicPr>
        <p:blipFill>
          <a:blip r:embed="rId3"/>
          <a:stretch>
            <a:fillRect/>
          </a:stretch>
        </p:blipFill>
        <p:spPr>
          <a:xfrm>
            <a:off x="3192463" y="1861816"/>
            <a:ext cx="1181100" cy="1628775"/>
          </a:xfrm>
          <a:prstGeom prst="rect">
            <a:avLst/>
          </a:prstGeom>
        </p:spPr>
      </p:pic>
      <p:sp>
        <p:nvSpPr>
          <p:cNvPr id="60" name="חץ: ימינה 59">
            <a:extLst>
              <a:ext uri="{FF2B5EF4-FFF2-40B4-BE49-F238E27FC236}">
                <a16:creationId xmlns:a16="http://schemas.microsoft.com/office/drawing/2014/main" id="{EA013759-58F7-4963-AA11-C3BC166C7074}"/>
              </a:ext>
            </a:extLst>
          </p:cNvPr>
          <p:cNvSpPr/>
          <p:nvPr/>
        </p:nvSpPr>
        <p:spPr>
          <a:xfrm>
            <a:off x="2488831" y="2374747"/>
            <a:ext cx="703632" cy="5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תמונה 2">
            <a:extLst>
              <a:ext uri="{FF2B5EF4-FFF2-40B4-BE49-F238E27FC236}">
                <a16:creationId xmlns:a16="http://schemas.microsoft.com/office/drawing/2014/main" id="{318F720D-2470-4B9D-A03D-5D81D9FB02CE}"/>
              </a:ext>
            </a:extLst>
          </p:cNvPr>
          <p:cNvPicPr>
            <a:picLocks noChangeAspect="1"/>
          </p:cNvPicPr>
          <p:nvPr/>
        </p:nvPicPr>
        <p:blipFill>
          <a:blip r:embed="rId4"/>
          <a:stretch>
            <a:fillRect/>
          </a:stretch>
        </p:blipFill>
        <p:spPr>
          <a:xfrm>
            <a:off x="4969292" y="467694"/>
            <a:ext cx="3242369" cy="2436462"/>
          </a:xfrm>
          <a:prstGeom prst="rect">
            <a:avLst/>
          </a:prstGeom>
        </p:spPr>
      </p:pic>
      <p:sp>
        <p:nvSpPr>
          <p:cNvPr id="19" name="חץ: ימינה 18">
            <a:extLst>
              <a:ext uri="{FF2B5EF4-FFF2-40B4-BE49-F238E27FC236}">
                <a16:creationId xmlns:a16="http://schemas.microsoft.com/office/drawing/2014/main" id="{DD97E4F6-25B6-478F-9B8F-EC51BEFB1948}"/>
              </a:ext>
            </a:extLst>
          </p:cNvPr>
          <p:cNvSpPr/>
          <p:nvPr/>
        </p:nvSpPr>
        <p:spPr>
          <a:xfrm>
            <a:off x="4373562" y="2374746"/>
            <a:ext cx="582051" cy="5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מלבן 29">
            <a:extLst>
              <a:ext uri="{FF2B5EF4-FFF2-40B4-BE49-F238E27FC236}">
                <a16:creationId xmlns:a16="http://schemas.microsoft.com/office/drawing/2014/main" id="{0BF9934F-5E75-4676-9311-980A353CD0BF}"/>
              </a:ext>
            </a:extLst>
          </p:cNvPr>
          <p:cNvSpPr/>
          <p:nvPr/>
        </p:nvSpPr>
        <p:spPr>
          <a:xfrm>
            <a:off x="1305137" y="2095500"/>
            <a:ext cx="168063" cy="203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מלבן 30">
            <a:extLst>
              <a:ext uri="{FF2B5EF4-FFF2-40B4-BE49-F238E27FC236}">
                <a16:creationId xmlns:a16="http://schemas.microsoft.com/office/drawing/2014/main" id="{4C48C9C1-4549-48D6-8F32-7E4E668700D6}"/>
              </a:ext>
            </a:extLst>
          </p:cNvPr>
          <p:cNvSpPr/>
          <p:nvPr/>
        </p:nvSpPr>
        <p:spPr>
          <a:xfrm>
            <a:off x="6460301" y="741847"/>
            <a:ext cx="260350" cy="3111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5" name="מחבר ישר 14">
            <a:extLst>
              <a:ext uri="{FF2B5EF4-FFF2-40B4-BE49-F238E27FC236}">
                <a16:creationId xmlns:a16="http://schemas.microsoft.com/office/drawing/2014/main" id="{4FECD91E-AC11-441E-B152-23B8416F1EC9}"/>
              </a:ext>
            </a:extLst>
          </p:cNvPr>
          <p:cNvCxnSpPr>
            <a:cxnSpLocks/>
          </p:cNvCxnSpPr>
          <p:nvPr/>
        </p:nvCxnSpPr>
        <p:spPr>
          <a:xfrm>
            <a:off x="6460301" y="741847"/>
            <a:ext cx="3396380" cy="4656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מחבר ישר 36">
            <a:extLst>
              <a:ext uri="{FF2B5EF4-FFF2-40B4-BE49-F238E27FC236}">
                <a16:creationId xmlns:a16="http://schemas.microsoft.com/office/drawing/2014/main" id="{9FD9C412-1E61-42AC-935E-4BE986766251}"/>
              </a:ext>
            </a:extLst>
          </p:cNvPr>
          <p:cNvCxnSpPr>
            <a:cxnSpLocks/>
          </p:cNvCxnSpPr>
          <p:nvPr/>
        </p:nvCxnSpPr>
        <p:spPr>
          <a:xfrm>
            <a:off x="6481599" y="1028700"/>
            <a:ext cx="3389310" cy="20520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מחבר ישר 39">
            <a:extLst>
              <a:ext uri="{FF2B5EF4-FFF2-40B4-BE49-F238E27FC236}">
                <a16:creationId xmlns:a16="http://schemas.microsoft.com/office/drawing/2014/main" id="{18D4F367-1151-44A1-8108-524D449118C3}"/>
              </a:ext>
            </a:extLst>
          </p:cNvPr>
          <p:cNvCxnSpPr>
            <a:cxnSpLocks/>
          </p:cNvCxnSpPr>
          <p:nvPr/>
        </p:nvCxnSpPr>
        <p:spPr>
          <a:xfrm>
            <a:off x="6705089" y="741847"/>
            <a:ext cx="4813097" cy="4656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מחבר ישר 43">
            <a:extLst>
              <a:ext uri="{FF2B5EF4-FFF2-40B4-BE49-F238E27FC236}">
                <a16:creationId xmlns:a16="http://schemas.microsoft.com/office/drawing/2014/main" id="{991AC52C-C72F-4FBB-B268-9A3B950E975F}"/>
              </a:ext>
            </a:extLst>
          </p:cNvPr>
          <p:cNvCxnSpPr>
            <a:cxnSpLocks/>
          </p:cNvCxnSpPr>
          <p:nvPr/>
        </p:nvCxnSpPr>
        <p:spPr>
          <a:xfrm>
            <a:off x="6720651" y="1052997"/>
            <a:ext cx="4797535" cy="20562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מחבר ישר 50">
            <a:extLst>
              <a:ext uri="{FF2B5EF4-FFF2-40B4-BE49-F238E27FC236}">
                <a16:creationId xmlns:a16="http://schemas.microsoft.com/office/drawing/2014/main" id="{884675BA-966C-497D-9671-6CED1F04D6BF}"/>
              </a:ext>
            </a:extLst>
          </p:cNvPr>
          <p:cNvCxnSpPr>
            <a:cxnSpLocks/>
          </p:cNvCxnSpPr>
          <p:nvPr/>
        </p:nvCxnSpPr>
        <p:spPr>
          <a:xfrm>
            <a:off x="1283840" y="2298700"/>
            <a:ext cx="672493" cy="37413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מחבר ישר 51">
            <a:extLst>
              <a:ext uri="{FF2B5EF4-FFF2-40B4-BE49-F238E27FC236}">
                <a16:creationId xmlns:a16="http://schemas.microsoft.com/office/drawing/2014/main" id="{7959A6D8-51AF-4584-A42E-228870873936}"/>
              </a:ext>
            </a:extLst>
          </p:cNvPr>
          <p:cNvCxnSpPr>
            <a:cxnSpLocks/>
          </p:cNvCxnSpPr>
          <p:nvPr/>
        </p:nvCxnSpPr>
        <p:spPr>
          <a:xfrm>
            <a:off x="1504566" y="2095500"/>
            <a:ext cx="2102322" cy="2073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מחבר ישר 52">
            <a:extLst>
              <a:ext uri="{FF2B5EF4-FFF2-40B4-BE49-F238E27FC236}">
                <a16:creationId xmlns:a16="http://schemas.microsoft.com/office/drawing/2014/main" id="{621F3062-D5A3-4115-AEDF-45595C1EA322}"/>
              </a:ext>
            </a:extLst>
          </p:cNvPr>
          <p:cNvCxnSpPr>
            <a:cxnSpLocks/>
          </p:cNvCxnSpPr>
          <p:nvPr/>
        </p:nvCxnSpPr>
        <p:spPr>
          <a:xfrm>
            <a:off x="1490071" y="2298700"/>
            <a:ext cx="2095519" cy="37413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מחבר ישר 67">
            <a:extLst>
              <a:ext uri="{FF2B5EF4-FFF2-40B4-BE49-F238E27FC236}">
                <a16:creationId xmlns:a16="http://schemas.microsoft.com/office/drawing/2014/main" id="{EDCFA9A6-3275-4B07-BAE5-ACA6DC2EC7DE}"/>
              </a:ext>
            </a:extLst>
          </p:cNvPr>
          <p:cNvCxnSpPr>
            <a:cxnSpLocks/>
          </p:cNvCxnSpPr>
          <p:nvPr/>
        </p:nvCxnSpPr>
        <p:spPr>
          <a:xfrm>
            <a:off x="1305136" y="2070100"/>
            <a:ext cx="682563" cy="20990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תמונה 6">
            <a:extLst>
              <a:ext uri="{FF2B5EF4-FFF2-40B4-BE49-F238E27FC236}">
                <a16:creationId xmlns:a16="http://schemas.microsoft.com/office/drawing/2014/main" id="{6FE071C0-941C-425E-A322-2F7335172B7B}"/>
              </a:ext>
            </a:extLst>
          </p:cNvPr>
          <p:cNvPicPr>
            <a:picLocks noChangeAspect="1"/>
          </p:cNvPicPr>
          <p:nvPr/>
        </p:nvPicPr>
        <p:blipFill>
          <a:blip r:embed="rId5"/>
          <a:stretch>
            <a:fillRect/>
          </a:stretch>
        </p:blipFill>
        <p:spPr>
          <a:xfrm>
            <a:off x="1956334" y="4154069"/>
            <a:ext cx="1662079" cy="1885950"/>
          </a:xfrm>
          <a:prstGeom prst="rect">
            <a:avLst/>
          </a:prstGeom>
          <a:ln w="28575">
            <a:solidFill>
              <a:schemeClr val="tx1"/>
            </a:solidFill>
          </a:ln>
        </p:spPr>
      </p:pic>
      <p:pic>
        <p:nvPicPr>
          <p:cNvPr id="28" name="תמונה 27">
            <a:extLst>
              <a:ext uri="{FF2B5EF4-FFF2-40B4-BE49-F238E27FC236}">
                <a16:creationId xmlns:a16="http://schemas.microsoft.com/office/drawing/2014/main" id="{DA954DA9-0D0A-4FD3-8EEF-0B14BC8678F4}"/>
              </a:ext>
            </a:extLst>
          </p:cNvPr>
          <p:cNvPicPr>
            <a:picLocks noChangeAspect="1"/>
          </p:cNvPicPr>
          <p:nvPr/>
        </p:nvPicPr>
        <p:blipFill>
          <a:blip r:embed="rId6"/>
          <a:stretch>
            <a:fillRect/>
          </a:stretch>
        </p:blipFill>
        <p:spPr>
          <a:xfrm>
            <a:off x="4955064" y="3563319"/>
            <a:ext cx="3242369" cy="2436462"/>
          </a:xfrm>
          <a:prstGeom prst="rect">
            <a:avLst/>
          </a:prstGeom>
        </p:spPr>
      </p:pic>
      <p:sp>
        <p:nvSpPr>
          <p:cNvPr id="29" name="מלבן 28">
            <a:extLst>
              <a:ext uri="{FF2B5EF4-FFF2-40B4-BE49-F238E27FC236}">
                <a16:creationId xmlns:a16="http://schemas.microsoft.com/office/drawing/2014/main" id="{5E833913-20AA-45C9-B74E-A2B269E4318F}"/>
              </a:ext>
            </a:extLst>
          </p:cNvPr>
          <p:cNvSpPr/>
          <p:nvPr/>
        </p:nvSpPr>
        <p:spPr>
          <a:xfrm>
            <a:off x="6457950" y="3854450"/>
            <a:ext cx="260350" cy="31115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2" name="מחבר ישר 31">
            <a:extLst>
              <a:ext uri="{FF2B5EF4-FFF2-40B4-BE49-F238E27FC236}">
                <a16:creationId xmlns:a16="http://schemas.microsoft.com/office/drawing/2014/main" id="{34E70B9E-A560-4C4C-8BD2-0B1DE522A90D}"/>
              </a:ext>
            </a:extLst>
          </p:cNvPr>
          <p:cNvCxnSpPr>
            <a:cxnSpLocks/>
          </p:cNvCxnSpPr>
          <p:nvPr/>
        </p:nvCxnSpPr>
        <p:spPr>
          <a:xfrm>
            <a:off x="6456037" y="3870277"/>
            <a:ext cx="3400644" cy="8891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מחבר ישר 32">
            <a:extLst>
              <a:ext uri="{FF2B5EF4-FFF2-40B4-BE49-F238E27FC236}">
                <a16:creationId xmlns:a16="http://schemas.microsoft.com/office/drawing/2014/main" id="{8C2BB545-E67A-4E9F-A56F-6409F1D32087}"/>
              </a:ext>
            </a:extLst>
          </p:cNvPr>
          <p:cNvCxnSpPr>
            <a:cxnSpLocks/>
          </p:cNvCxnSpPr>
          <p:nvPr/>
        </p:nvCxnSpPr>
        <p:spPr>
          <a:xfrm>
            <a:off x="6477335" y="4157130"/>
            <a:ext cx="3379346" cy="25008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מחבר ישר 33">
            <a:extLst>
              <a:ext uri="{FF2B5EF4-FFF2-40B4-BE49-F238E27FC236}">
                <a16:creationId xmlns:a16="http://schemas.microsoft.com/office/drawing/2014/main" id="{D684327F-C027-4A16-B10C-BF6E9176F522}"/>
              </a:ext>
            </a:extLst>
          </p:cNvPr>
          <p:cNvCxnSpPr>
            <a:cxnSpLocks/>
          </p:cNvCxnSpPr>
          <p:nvPr/>
        </p:nvCxnSpPr>
        <p:spPr>
          <a:xfrm>
            <a:off x="6716387" y="4181427"/>
            <a:ext cx="4788119" cy="24765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תמונה 34">
            <a:extLst>
              <a:ext uri="{FF2B5EF4-FFF2-40B4-BE49-F238E27FC236}">
                <a16:creationId xmlns:a16="http://schemas.microsoft.com/office/drawing/2014/main" id="{875179E7-128F-4EF8-8D42-722491A7699A}"/>
              </a:ext>
            </a:extLst>
          </p:cNvPr>
          <p:cNvPicPr>
            <a:picLocks noChangeAspect="1"/>
          </p:cNvPicPr>
          <p:nvPr/>
        </p:nvPicPr>
        <p:blipFill>
          <a:blip r:embed="rId7"/>
          <a:stretch>
            <a:fillRect/>
          </a:stretch>
        </p:blipFill>
        <p:spPr>
          <a:xfrm>
            <a:off x="9856681" y="4772001"/>
            <a:ext cx="1647825" cy="1885950"/>
          </a:xfrm>
          <a:prstGeom prst="rect">
            <a:avLst/>
          </a:prstGeom>
          <a:ln w="28575">
            <a:solidFill>
              <a:schemeClr val="tx1"/>
            </a:solidFill>
          </a:ln>
        </p:spPr>
      </p:pic>
      <p:pic>
        <p:nvPicPr>
          <p:cNvPr id="11" name="תמונה 10">
            <a:extLst>
              <a:ext uri="{FF2B5EF4-FFF2-40B4-BE49-F238E27FC236}">
                <a16:creationId xmlns:a16="http://schemas.microsoft.com/office/drawing/2014/main" id="{ED83B146-6A4A-499D-9028-4C721B786870}"/>
              </a:ext>
            </a:extLst>
          </p:cNvPr>
          <p:cNvPicPr>
            <a:picLocks noChangeAspect="1"/>
          </p:cNvPicPr>
          <p:nvPr/>
        </p:nvPicPr>
        <p:blipFill>
          <a:blip r:embed="rId8"/>
          <a:stretch>
            <a:fillRect/>
          </a:stretch>
        </p:blipFill>
        <p:spPr>
          <a:xfrm>
            <a:off x="9856681" y="1207469"/>
            <a:ext cx="1661505" cy="1885950"/>
          </a:xfrm>
          <a:prstGeom prst="rect">
            <a:avLst/>
          </a:prstGeom>
          <a:ln w="28575">
            <a:solidFill>
              <a:schemeClr val="tx1"/>
            </a:solidFill>
          </a:ln>
        </p:spPr>
      </p:pic>
      <p:cxnSp>
        <p:nvCxnSpPr>
          <p:cNvPr id="45" name="מחבר ישר 44">
            <a:extLst>
              <a:ext uri="{FF2B5EF4-FFF2-40B4-BE49-F238E27FC236}">
                <a16:creationId xmlns:a16="http://schemas.microsoft.com/office/drawing/2014/main" id="{36B77164-C077-4EEF-AAC1-263AEB071392}"/>
              </a:ext>
            </a:extLst>
          </p:cNvPr>
          <p:cNvCxnSpPr>
            <a:cxnSpLocks/>
          </p:cNvCxnSpPr>
          <p:nvPr/>
        </p:nvCxnSpPr>
        <p:spPr>
          <a:xfrm>
            <a:off x="6737685" y="3890296"/>
            <a:ext cx="4766821" cy="8691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כותרת 1">
            <a:extLst>
              <a:ext uri="{FF2B5EF4-FFF2-40B4-BE49-F238E27FC236}">
                <a16:creationId xmlns:a16="http://schemas.microsoft.com/office/drawing/2014/main" id="{9FA57372-1B62-4E27-99FF-8EC4EE52D7A9}"/>
              </a:ext>
            </a:extLst>
          </p:cNvPr>
          <p:cNvSpPr txBox="1">
            <a:spLocks/>
          </p:cNvSpPr>
          <p:nvPr/>
        </p:nvSpPr>
        <p:spPr>
          <a:xfrm>
            <a:off x="9698406" y="3376115"/>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3600" b="1" dirty="0"/>
              <a:t>Compare</a:t>
            </a:r>
            <a:endParaRPr lang="he-IL" sz="3600" b="1" dirty="0"/>
          </a:p>
        </p:txBody>
      </p:sp>
      <p:sp>
        <p:nvSpPr>
          <p:cNvPr id="55" name="בועת דיבור: מלבן 54">
            <a:extLst>
              <a:ext uri="{FF2B5EF4-FFF2-40B4-BE49-F238E27FC236}">
                <a16:creationId xmlns:a16="http://schemas.microsoft.com/office/drawing/2014/main" id="{86CCA239-6DD4-4B39-9B9F-14AB4E09A2AC}"/>
              </a:ext>
            </a:extLst>
          </p:cNvPr>
          <p:cNvSpPr/>
          <p:nvPr/>
        </p:nvSpPr>
        <p:spPr>
          <a:xfrm>
            <a:off x="60281" y="4154069"/>
            <a:ext cx="1694833" cy="1268212"/>
          </a:xfrm>
          <a:prstGeom prst="wedgeRectCallout">
            <a:avLst>
              <a:gd name="adj1" fmla="val 110920"/>
              <a:gd name="adj2" fmla="val -148604"/>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tx1"/>
                </a:solidFill>
                <a:latin typeface="+mj-lt"/>
                <a:cs typeface="David" panose="020E0502060401010101" pitchFamily="34" charset="-79"/>
              </a:rPr>
              <a:t>ZSSR upscales the downgraded image using the trained model</a:t>
            </a:r>
            <a:endParaRPr lang="he-IL" b="1" dirty="0">
              <a:solidFill>
                <a:schemeClr val="tx1"/>
              </a:solidFill>
              <a:latin typeface="+mj-lt"/>
              <a:cs typeface="David" panose="020E0502060401010101" pitchFamily="34" charset="-79"/>
            </a:endParaRPr>
          </a:p>
        </p:txBody>
      </p:sp>
      <p:sp>
        <p:nvSpPr>
          <p:cNvPr id="56" name="כותרת 1">
            <a:extLst>
              <a:ext uri="{FF2B5EF4-FFF2-40B4-BE49-F238E27FC236}">
                <a16:creationId xmlns:a16="http://schemas.microsoft.com/office/drawing/2014/main" id="{EF01346C-E713-42F0-87C9-355458EA9217}"/>
              </a:ext>
            </a:extLst>
          </p:cNvPr>
          <p:cNvSpPr txBox="1">
            <a:spLocks/>
          </p:cNvSpPr>
          <p:nvPr/>
        </p:nvSpPr>
        <p:spPr>
          <a:xfrm>
            <a:off x="319480" y="1243224"/>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Downgraded</a:t>
            </a:r>
            <a:endParaRPr lang="he-IL" sz="2800" b="1" dirty="0"/>
          </a:p>
        </p:txBody>
      </p:sp>
      <p:sp>
        <p:nvSpPr>
          <p:cNvPr id="57" name="כותרת 1">
            <a:extLst>
              <a:ext uri="{FF2B5EF4-FFF2-40B4-BE49-F238E27FC236}">
                <a16:creationId xmlns:a16="http://schemas.microsoft.com/office/drawing/2014/main" id="{0091895B-C145-446A-991E-03E4FBFF8FF7}"/>
              </a:ext>
            </a:extLst>
          </p:cNvPr>
          <p:cNvSpPr txBox="1">
            <a:spLocks/>
          </p:cNvSpPr>
          <p:nvPr/>
        </p:nvSpPr>
        <p:spPr>
          <a:xfrm>
            <a:off x="5586965" y="-165449"/>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Prediction</a:t>
            </a:r>
            <a:endParaRPr lang="he-IL" sz="2800" b="1" dirty="0"/>
          </a:p>
        </p:txBody>
      </p:sp>
      <p:sp>
        <p:nvSpPr>
          <p:cNvPr id="58" name="כותרת 1">
            <a:extLst>
              <a:ext uri="{FF2B5EF4-FFF2-40B4-BE49-F238E27FC236}">
                <a16:creationId xmlns:a16="http://schemas.microsoft.com/office/drawing/2014/main" id="{203FF520-756F-4F6C-9705-AEE938DAFC1A}"/>
              </a:ext>
            </a:extLst>
          </p:cNvPr>
          <p:cNvSpPr txBox="1">
            <a:spLocks/>
          </p:cNvSpPr>
          <p:nvPr/>
        </p:nvSpPr>
        <p:spPr>
          <a:xfrm>
            <a:off x="5639230" y="2744218"/>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Ground Truth</a:t>
            </a:r>
            <a:endParaRPr lang="he-IL" sz="2800" b="1" dirty="0"/>
          </a:p>
        </p:txBody>
      </p:sp>
    </p:spTree>
    <p:extLst>
      <p:ext uri="{BB962C8B-B14F-4D97-AF65-F5344CB8AC3E}">
        <p14:creationId xmlns:p14="http://schemas.microsoft.com/office/powerpoint/2010/main" val="81107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par>
                                <p:cTn id="14" presetID="53" presetClass="entr" presetSubtype="16"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 calcmode="lin" valueType="num">
                                      <p:cBhvr>
                                        <p:cTn id="16" dur="500" fill="hold"/>
                                        <p:tgtEl>
                                          <p:spTgt spid="52"/>
                                        </p:tgtEl>
                                        <p:attrNameLst>
                                          <p:attrName>ppt_w</p:attrName>
                                        </p:attrNameLst>
                                      </p:cBhvr>
                                      <p:tavLst>
                                        <p:tav tm="0">
                                          <p:val>
                                            <p:fltVal val="0"/>
                                          </p:val>
                                        </p:tav>
                                        <p:tav tm="100000">
                                          <p:val>
                                            <p:strVal val="#ppt_w"/>
                                          </p:val>
                                        </p:tav>
                                      </p:tavLst>
                                    </p:anim>
                                    <p:anim calcmode="lin" valueType="num">
                                      <p:cBhvr>
                                        <p:cTn id="17" dur="500" fill="hold"/>
                                        <p:tgtEl>
                                          <p:spTgt spid="52"/>
                                        </p:tgtEl>
                                        <p:attrNameLst>
                                          <p:attrName>ppt_h</p:attrName>
                                        </p:attrNameLst>
                                      </p:cBhvr>
                                      <p:tavLst>
                                        <p:tav tm="0">
                                          <p:val>
                                            <p:fltVal val="0"/>
                                          </p:val>
                                        </p:tav>
                                        <p:tav tm="100000">
                                          <p:val>
                                            <p:strVal val="#ppt_h"/>
                                          </p:val>
                                        </p:tav>
                                      </p:tavLst>
                                    </p:anim>
                                    <p:animEffect transition="in" filter="fade">
                                      <p:cBhvr>
                                        <p:cTn id="18" dur="500"/>
                                        <p:tgtEl>
                                          <p:spTgt spid="52"/>
                                        </p:tgtEl>
                                      </p:cBhvr>
                                    </p:animEffect>
                                  </p:childTnLst>
                                </p:cTn>
                              </p:par>
                              <p:par>
                                <p:cTn id="19" presetID="53" presetClass="entr" presetSubtype="16"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p:cTn id="21" dur="500" fill="hold"/>
                                        <p:tgtEl>
                                          <p:spTgt spid="53"/>
                                        </p:tgtEl>
                                        <p:attrNameLst>
                                          <p:attrName>ppt_w</p:attrName>
                                        </p:attrNameLst>
                                      </p:cBhvr>
                                      <p:tavLst>
                                        <p:tav tm="0">
                                          <p:val>
                                            <p:fltVal val="0"/>
                                          </p:val>
                                        </p:tav>
                                        <p:tav tm="100000">
                                          <p:val>
                                            <p:strVal val="#ppt_w"/>
                                          </p:val>
                                        </p:tav>
                                      </p:tavLst>
                                    </p:anim>
                                    <p:anim calcmode="lin" valueType="num">
                                      <p:cBhvr>
                                        <p:cTn id="22" dur="500" fill="hold"/>
                                        <p:tgtEl>
                                          <p:spTgt spid="53"/>
                                        </p:tgtEl>
                                        <p:attrNameLst>
                                          <p:attrName>ppt_h</p:attrName>
                                        </p:attrNameLst>
                                      </p:cBhvr>
                                      <p:tavLst>
                                        <p:tav tm="0">
                                          <p:val>
                                            <p:fltVal val="0"/>
                                          </p:val>
                                        </p:tav>
                                        <p:tav tm="100000">
                                          <p:val>
                                            <p:strVal val="#ppt_h"/>
                                          </p:val>
                                        </p:tav>
                                      </p:tavLst>
                                    </p:anim>
                                    <p:animEffect transition="in" filter="fade">
                                      <p:cBhvr>
                                        <p:cTn id="23" dur="500"/>
                                        <p:tgtEl>
                                          <p:spTgt spid="53"/>
                                        </p:tgtEl>
                                      </p:cBhvr>
                                    </p:animEffect>
                                  </p:childTnLst>
                                </p:cTn>
                              </p:par>
                              <p:par>
                                <p:cTn id="24" presetID="53" presetClass="entr" presetSubtype="16" fill="hold" nodeType="withEffect">
                                  <p:stCondLst>
                                    <p:cond delay="0"/>
                                  </p:stCondLst>
                                  <p:childTnLst>
                                    <p:set>
                                      <p:cBhvr>
                                        <p:cTn id="25" dur="1" fill="hold">
                                          <p:stCondLst>
                                            <p:cond delay="0"/>
                                          </p:stCondLst>
                                        </p:cTn>
                                        <p:tgtEl>
                                          <p:spTgt spid="68"/>
                                        </p:tgtEl>
                                        <p:attrNameLst>
                                          <p:attrName>style.visibility</p:attrName>
                                        </p:attrNameLst>
                                      </p:cBhvr>
                                      <p:to>
                                        <p:strVal val="visible"/>
                                      </p:to>
                                    </p:set>
                                    <p:anim calcmode="lin" valueType="num">
                                      <p:cBhvr>
                                        <p:cTn id="26" dur="500" fill="hold"/>
                                        <p:tgtEl>
                                          <p:spTgt spid="68"/>
                                        </p:tgtEl>
                                        <p:attrNameLst>
                                          <p:attrName>ppt_w</p:attrName>
                                        </p:attrNameLst>
                                      </p:cBhvr>
                                      <p:tavLst>
                                        <p:tav tm="0">
                                          <p:val>
                                            <p:fltVal val="0"/>
                                          </p:val>
                                        </p:tav>
                                        <p:tav tm="100000">
                                          <p:val>
                                            <p:strVal val="#ppt_w"/>
                                          </p:val>
                                        </p:tav>
                                      </p:tavLst>
                                    </p:anim>
                                    <p:anim calcmode="lin" valueType="num">
                                      <p:cBhvr>
                                        <p:cTn id="27" dur="500" fill="hold"/>
                                        <p:tgtEl>
                                          <p:spTgt spid="68"/>
                                        </p:tgtEl>
                                        <p:attrNameLst>
                                          <p:attrName>ppt_h</p:attrName>
                                        </p:attrNameLst>
                                      </p:cBhvr>
                                      <p:tavLst>
                                        <p:tav tm="0">
                                          <p:val>
                                            <p:fltVal val="0"/>
                                          </p:val>
                                        </p:tav>
                                        <p:tav tm="100000">
                                          <p:val>
                                            <p:strVal val="#ppt_h"/>
                                          </p:val>
                                        </p:tav>
                                      </p:tavLst>
                                    </p:anim>
                                    <p:animEffect transition="in" filter="fade">
                                      <p:cBhvr>
                                        <p:cTn id="28" dur="500"/>
                                        <p:tgtEl>
                                          <p:spTgt spid="68"/>
                                        </p:tgtEl>
                                      </p:cBhvr>
                                    </p:animEffect>
                                  </p:childTnLst>
                                </p:cTn>
                              </p:par>
                              <p:par>
                                <p:cTn id="29" presetID="53" presetClass="entr" presetSubtype="16"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p:cTn id="31" dur="500" fill="hold"/>
                                        <p:tgtEl>
                                          <p:spTgt spid="51"/>
                                        </p:tgtEl>
                                        <p:attrNameLst>
                                          <p:attrName>ppt_w</p:attrName>
                                        </p:attrNameLst>
                                      </p:cBhvr>
                                      <p:tavLst>
                                        <p:tav tm="0">
                                          <p:val>
                                            <p:fltVal val="0"/>
                                          </p:val>
                                        </p:tav>
                                        <p:tav tm="100000">
                                          <p:val>
                                            <p:strVal val="#ppt_w"/>
                                          </p:val>
                                        </p:tav>
                                      </p:tavLst>
                                    </p:anim>
                                    <p:anim calcmode="lin" valueType="num">
                                      <p:cBhvr>
                                        <p:cTn id="32" dur="500" fill="hold"/>
                                        <p:tgtEl>
                                          <p:spTgt spid="51"/>
                                        </p:tgtEl>
                                        <p:attrNameLst>
                                          <p:attrName>ppt_h</p:attrName>
                                        </p:attrNameLst>
                                      </p:cBhvr>
                                      <p:tavLst>
                                        <p:tav tm="0">
                                          <p:val>
                                            <p:fltVal val="0"/>
                                          </p:val>
                                        </p:tav>
                                        <p:tav tm="100000">
                                          <p:val>
                                            <p:strVal val="#ppt_h"/>
                                          </p:val>
                                        </p:tav>
                                      </p:tavLst>
                                    </p:anim>
                                    <p:animEffect transition="in" filter="fade">
                                      <p:cBhvr>
                                        <p:cTn id="33" dur="500"/>
                                        <p:tgtEl>
                                          <p:spTgt spid="51"/>
                                        </p:tgtEl>
                                      </p:cBhvr>
                                    </p:animEffect>
                                  </p:childTnLst>
                                </p:cTn>
                              </p:par>
                              <p:par>
                                <p:cTn id="34" presetID="53" presetClass="entr" presetSubtype="16"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Effect transition="in" filter="fade">
                                      <p:cBhvr>
                                        <p:cTn id="45" dur="500"/>
                                        <p:tgtEl>
                                          <p:spTgt spid="31"/>
                                        </p:tgtEl>
                                      </p:cBhvr>
                                    </p:animEffect>
                                  </p:childTnLst>
                                </p:cTn>
                              </p:par>
                              <p:par>
                                <p:cTn id="46" presetID="53" presetClass="entr" presetSubtype="16"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p:cTn id="48" dur="500" fill="hold"/>
                                        <p:tgtEl>
                                          <p:spTgt spid="40"/>
                                        </p:tgtEl>
                                        <p:attrNameLst>
                                          <p:attrName>ppt_w</p:attrName>
                                        </p:attrNameLst>
                                      </p:cBhvr>
                                      <p:tavLst>
                                        <p:tav tm="0">
                                          <p:val>
                                            <p:fltVal val="0"/>
                                          </p:val>
                                        </p:tav>
                                        <p:tav tm="100000">
                                          <p:val>
                                            <p:strVal val="#ppt_w"/>
                                          </p:val>
                                        </p:tav>
                                      </p:tavLst>
                                    </p:anim>
                                    <p:anim calcmode="lin" valueType="num">
                                      <p:cBhvr>
                                        <p:cTn id="49" dur="500" fill="hold"/>
                                        <p:tgtEl>
                                          <p:spTgt spid="40"/>
                                        </p:tgtEl>
                                        <p:attrNameLst>
                                          <p:attrName>ppt_h</p:attrName>
                                        </p:attrNameLst>
                                      </p:cBhvr>
                                      <p:tavLst>
                                        <p:tav tm="0">
                                          <p:val>
                                            <p:fltVal val="0"/>
                                          </p:val>
                                        </p:tav>
                                        <p:tav tm="100000">
                                          <p:val>
                                            <p:strVal val="#ppt_h"/>
                                          </p:val>
                                        </p:tav>
                                      </p:tavLst>
                                    </p:anim>
                                    <p:animEffect transition="in" filter="fade">
                                      <p:cBhvr>
                                        <p:cTn id="50" dur="500"/>
                                        <p:tgtEl>
                                          <p:spTgt spid="40"/>
                                        </p:tgtEl>
                                      </p:cBhvr>
                                    </p:animEffect>
                                  </p:childTnLst>
                                </p:cTn>
                              </p:par>
                              <p:par>
                                <p:cTn id="51" presetID="53" presetClass="entr" presetSubtype="16"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nodeType="with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p:cTn id="58" dur="500" fill="hold"/>
                                        <p:tgtEl>
                                          <p:spTgt spid="44"/>
                                        </p:tgtEl>
                                        <p:attrNameLst>
                                          <p:attrName>ppt_w</p:attrName>
                                        </p:attrNameLst>
                                      </p:cBhvr>
                                      <p:tavLst>
                                        <p:tav tm="0">
                                          <p:val>
                                            <p:fltVal val="0"/>
                                          </p:val>
                                        </p:tav>
                                        <p:tav tm="100000">
                                          <p:val>
                                            <p:strVal val="#ppt_w"/>
                                          </p:val>
                                        </p:tav>
                                      </p:tavLst>
                                    </p:anim>
                                    <p:anim calcmode="lin" valueType="num">
                                      <p:cBhvr>
                                        <p:cTn id="59" dur="500" fill="hold"/>
                                        <p:tgtEl>
                                          <p:spTgt spid="44"/>
                                        </p:tgtEl>
                                        <p:attrNameLst>
                                          <p:attrName>ppt_h</p:attrName>
                                        </p:attrNameLst>
                                      </p:cBhvr>
                                      <p:tavLst>
                                        <p:tav tm="0">
                                          <p:val>
                                            <p:fltVal val="0"/>
                                          </p:val>
                                        </p:tav>
                                        <p:tav tm="100000">
                                          <p:val>
                                            <p:strVal val="#ppt_h"/>
                                          </p:val>
                                        </p:tav>
                                      </p:tavLst>
                                    </p:anim>
                                    <p:animEffect transition="in" filter="fade">
                                      <p:cBhvr>
                                        <p:cTn id="60" dur="500"/>
                                        <p:tgtEl>
                                          <p:spTgt spid="44"/>
                                        </p:tgtEl>
                                      </p:cBhvr>
                                    </p:animEffect>
                                  </p:childTnLst>
                                </p:cTn>
                              </p:par>
                              <p:par>
                                <p:cTn id="61" presetID="53" presetClass="entr" presetSubtype="16"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p:cTn id="63" dur="500" fill="hold"/>
                                        <p:tgtEl>
                                          <p:spTgt spid="37"/>
                                        </p:tgtEl>
                                        <p:attrNameLst>
                                          <p:attrName>ppt_w</p:attrName>
                                        </p:attrNameLst>
                                      </p:cBhvr>
                                      <p:tavLst>
                                        <p:tav tm="0">
                                          <p:val>
                                            <p:fltVal val="0"/>
                                          </p:val>
                                        </p:tav>
                                        <p:tav tm="100000">
                                          <p:val>
                                            <p:strVal val="#ppt_w"/>
                                          </p:val>
                                        </p:tav>
                                      </p:tavLst>
                                    </p:anim>
                                    <p:anim calcmode="lin" valueType="num">
                                      <p:cBhvr>
                                        <p:cTn id="64" dur="500" fill="hold"/>
                                        <p:tgtEl>
                                          <p:spTgt spid="37"/>
                                        </p:tgtEl>
                                        <p:attrNameLst>
                                          <p:attrName>ppt_h</p:attrName>
                                        </p:attrNameLst>
                                      </p:cBhvr>
                                      <p:tavLst>
                                        <p:tav tm="0">
                                          <p:val>
                                            <p:fltVal val="0"/>
                                          </p:val>
                                        </p:tav>
                                        <p:tav tm="100000">
                                          <p:val>
                                            <p:strVal val="#ppt_h"/>
                                          </p:val>
                                        </p:tav>
                                      </p:tavLst>
                                    </p:anim>
                                    <p:animEffect transition="in" filter="fade">
                                      <p:cBhvr>
                                        <p:cTn id="65" dur="500"/>
                                        <p:tgtEl>
                                          <p:spTgt spid="37"/>
                                        </p:tgtEl>
                                      </p:cBhvr>
                                    </p:animEffect>
                                  </p:childTnLst>
                                </p:cTn>
                              </p:par>
                              <p:par>
                                <p:cTn id="66" presetID="53" presetClass="entr" presetSubtype="16"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p:cTn id="68" dur="500" fill="hold"/>
                                        <p:tgtEl>
                                          <p:spTgt spid="11"/>
                                        </p:tgtEl>
                                        <p:attrNameLst>
                                          <p:attrName>ppt_w</p:attrName>
                                        </p:attrNameLst>
                                      </p:cBhvr>
                                      <p:tavLst>
                                        <p:tav tm="0">
                                          <p:val>
                                            <p:fltVal val="0"/>
                                          </p:val>
                                        </p:tav>
                                        <p:tav tm="100000">
                                          <p:val>
                                            <p:strVal val="#ppt_w"/>
                                          </p:val>
                                        </p:tav>
                                      </p:tavLst>
                                    </p:anim>
                                    <p:anim calcmode="lin" valueType="num">
                                      <p:cBhvr>
                                        <p:cTn id="69" dur="500" fill="hold"/>
                                        <p:tgtEl>
                                          <p:spTgt spid="11"/>
                                        </p:tgtEl>
                                        <p:attrNameLst>
                                          <p:attrName>ppt_h</p:attrName>
                                        </p:attrNameLst>
                                      </p:cBhvr>
                                      <p:tavLst>
                                        <p:tav tm="0">
                                          <p:val>
                                            <p:fltVal val="0"/>
                                          </p:val>
                                        </p:tav>
                                        <p:tav tm="100000">
                                          <p:val>
                                            <p:strVal val="#ppt_h"/>
                                          </p:val>
                                        </p:tav>
                                      </p:tavLst>
                                    </p:anim>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p:cTn id="75" dur="500" fill="hold"/>
                                        <p:tgtEl>
                                          <p:spTgt spid="29"/>
                                        </p:tgtEl>
                                        <p:attrNameLst>
                                          <p:attrName>ppt_w</p:attrName>
                                        </p:attrNameLst>
                                      </p:cBhvr>
                                      <p:tavLst>
                                        <p:tav tm="0">
                                          <p:val>
                                            <p:fltVal val="0"/>
                                          </p:val>
                                        </p:tav>
                                        <p:tav tm="100000">
                                          <p:val>
                                            <p:strVal val="#ppt_w"/>
                                          </p:val>
                                        </p:tav>
                                      </p:tavLst>
                                    </p:anim>
                                    <p:anim calcmode="lin" valueType="num">
                                      <p:cBhvr>
                                        <p:cTn id="76" dur="500" fill="hold"/>
                                        <p:tgtEl>
                                          <p:spTgt spid="29"/>
                                        </p:tgtEl>
                                        <p:attrNameLst>
                                          <p:attrName>ppt_h</p:attrName>
                                        </p:attrNameLst>
                                      </p:cBhvr>
                                      <p:tavLst>
                                        <p:tav tm="0">
                                          <p:val>
                                            <p:fltVal val="0"/>
                                          </p:val>
                                        </p:tav>
                                        <p:tav tm="100000">
                                          <p:val>
                                            <p:strVal val="#ppt_h"/>
                                          </p:val>
                                        </p:tav>
                                      </p:tavLst>
                                    </p:anim>
                                    <p:animEffect transition="in" filter="fade">
                                      <p:cBhvr>
                                        <p:cTn id="77" dur="500"/>
                                        <p:tgtEl>
                                          <p:spTgt spid="29"/>
                                        </p:tgtEl>
                                      </p:cBhvr>
                                    </p:animEffect>
                                  </p:childTnLst>
                                </p:cTn>
                              </p:par>
                              <p:par>
                                <p:cTn id="78" presetID="53" presetClass="entr" presetSubtype="16"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p:cTn id="80" dur="500" fill="hold"/>
                                        <p:tgtEl>
                                          <p:spTgt spid="45"/>
                                        </p:tgtEl>
                                        <p:attrNameLst>
                                          <p:attrName>ppt_w</p:attrName>
                                        </p:attrNameLst>
                                      </p:cBhvr>
                                      <p:tavLst>
                                        <p:tav tm="0">
                                          <p:val>
                                            <p:fltVal val="0"/>
                                          </p:val>
                                        </p:tav>
                                        <p:tav tm="100000">
                                          <p:val>
                                            <p:strVal val="#ppt_w"/>
                                          </p:val>
                                        </p:tav>
                                      </p:tavLst>
                                    </p:anim>
                                    <p:anim calcmode="lin" valueType="num">
                                      <p:cBhvr>
                                        <p:cTn id="81" dur="500" fill="hold"/>
                                        <p:tgtEl>
                                          <p:spTgt spid="45"/>
                                        </p:tgtEl>
                                        <p:attrNameLst>
                                          <p:attrName>ppt_h</p:attrName>
                                        </p:attrNameLst>
                                      </p:cBhvr>
                                      <p:tavLst>
                                        <p:tav tm="0">
                                          <p:val>
                                            <p:fltVal val="0"/>
                                          </p:val>
                                        </p:tav>
                                        <p:tav tm="100000">
                                          <p:val>
                                            <p:strVal val="#ppt_h"/>
                                          </p:val>
                                        </p:tav>
                                      </p:tavLst>
                                    </p:anim>
                                    <p:animEffect transition="in" filter="fade">
                                      <p:cBhvr>
                                        <p:cTn id="82" dur="500"/>
                                        <p:tgtEl>
                                          <p:spTgt spid="45"/>
                                        </p:tgtEl>
                                      </p:cBhvr>
                                    </p:animEffect>
                                  </p:childTnLst>
                                </p:cTn>
                              </p:par>
                              <p:par>
                                <p:cTn id="83" presetID="53" presetClass="entr" presetSubtype="16" fill="hold" nodeType="with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p:cTn id="85" dur="500" fill="hold"/>
                                        <p:tgtEl>
                                          <p:spTgt spid="32"/>
                                        </p:tgtEl>
                                        <p:attrNameLst>
                                          <p:attrName>ppt_w</p:attrName>
                                        </p:attrNameLst>
                                      </p:cBhvr>
                                      <p:tavLst>
                                        <p:tav tm="0">
                                          <p:val>
                                            <p:fltVal val="0"/>
                                          </p:val>
                                        </p:tav>
                                        <p:tav tm="100000">
                                          <p:val>
                                            <p:strVal val="#ppt_w"/>
                                          </p:val>
                                        </p:tav>
                                      </p:tavLst>
                                    </p:anim>
                                    <p:anim calcmode="lin" valueType="num">
                                      <p:cBhvr>
                                        <p:cTn id="86" dur="500" fill="hold"/>
                                        <p:tgtEl>
                                          <p:spTgt spid="32"/>
                                        </p:tgtEl>
                                        <p:attrNameLst>
                                          <p:attrName>ppt_h</p:attrName>
                                        </p:attrNameLst>
                                      </p:cBhvr>
                                      <p:tavLst>
                                        <p:tav tm="0">
                                          <p:val>
                                            <p:fltVal val="0"/>
                                          </p:val>
                                        </p:tav>
                                        <p:tav tm="100000">
                                          <p:val>
                                            <p:strVal val="#ppt_h"/>
                                          </p:val>
                                        </p:tav>
                                      </p:tavLst>
                                    </p:anim>
                                    <p:animEffect transition="in" filter="fade">
                                      <p:cBhvr>
                                        <p:cTn id="87" dur="500"/>
                                        <p:tgtEl>
                                          <p:spTgt spid="32"/>
                                        </p:tgtEl>
                                      </p:cBhvr>
                                    </p:animEffect>
                                  </p:childTnLst>
                                </p:cTn>
                              </p:par>
                              <p:par>
                                <p:cTn id="88" presetID="53" presetClass="entr" presetSubtype="16" fill="hold" nodeType="withEffect">
                                  <p:stCondLst>
                                    <p:cond delay="0"/>
                                  </p:stCondLst>
                                  <p:childTnLst>
                                    <p:set>
                                      <p:cBhvr>
                                        <p:cTn id="89" dur="1" fill="hold">
                                          <p:stCondLst>
                                            <p:cond delay="0"/>
                                          </p:stCondLst>
                                        </p:cTn>
                                        <p:tgtEl>
                                          <p:spTgt spid="34"/>
                                        </p:tgtEl>
                                        <p:attrNameLst>
                                          <p:attrName>style.visibility</p:attrName>
                                        </p:attrNameLst>
                                      </p:cBhvr>
                                      <p:to>
                                        <p:strVal val="visible"/>
                                      </p:to>
                                    </p:set>
                                    <p:anim calcmode="lin" valueType="num">
                                      <p:cBhvr>
                                        <p:cTn id="90" dur="500" fill="hold"/>
                                        <p:tgtEl>
                                          <p:spTgt spid="34"/>
                                        </p:tgtEl>
                                        <p:attrNameLst>
                                          <p:attrName>ppt_w</p:attrName>
                                        </p:attrNameLst>
                                      </p:cBhvr>
                                      <p:tavLst>
                                        <p:tav tm="0">
                                          <p:val>
                                            <p:fltVal val="0"/>
                                          </p:val>
                                        </p:tav>
                                        <p:tav tm="100000">
                                          <p:val>
                                            <p:strVal val="#ppt_w"/>
                                          </p:val>
                                        </p:tav>
                                      </p:tavLst>
                                    </p:anim>
                                    <p:anim calcmode="lin" valueType="num">
                                      <p:cBhvr>
                                        <p:cTn id="91" dur="500" fill="hold"/>
                                        <p:tgtEl>
                                          <p:spTgt spid="34"/>
                                        </p:tgtEl>
                                        <p:attrNameLst>
                                          <p:attrName>ppt_h</p:attrName>
                                        </p:attrNameLst>
                                      </p:cBhvr>
                                      <p:tavLst>
                                        <p:tav tm="0">
                                          <p:val>
                                            <p:fltVal val="0"/>
                                          </p:val>
                                        </p:tav>
                                        <p:tav tm="100000">
                                          <p:val>
                                            <p:strVal val="#ppt_h"/>
                                          </p:val>
                                        </p:tav>
                                      </p:tavLst>
                                    </p:anim>
                                    <p:animEffect transition="in" filter="fade">
                                      <p:cBhvr>
                                        <p:cTn id="92" dur="500"/>
                                        <p:tgtEl>
                                          <p:spTgt spid="34"/>
                                        </p:tgtEl>
                                      </p:cBhvr>
                                    </p:animEffect>
                                  </p:childTnLst>
                                </p:cTn>
                              </p:par>
                              <p:par>
                                <p:cTn id="93" presetID="53" presetClass="entr" presetSubtype="16"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p:cTn id="95" dur="500" fill="hold"/>
                                        <p:tgtEl>
                                          <p:spTgt spid="33"/>
                                        </p:tgtEl>
                                        <p:attrNameLst>
                                          <p:attrName>ppt_w</p:attrName>
                                        </p:attrNameLst>
                                      </p:cBhvr>
                                      <p:tavLst>
                                        <p:tav tm="0">
                                          <p:val>
                                            <p:fltVal val="0"/>
                                          </p:val>
                                        </p:tav>
                                        <p:tav tm="100000">
                                          <p:val>
                                            <p:strVal val="#ppt_w"/>
                                          </p:val>
                                        </p:tav>
                                      </p:tavLst>
                                    </p:anim>
                                    <p:anim calcmode="lin" valueType="num">
                                      <p:cBhvr>
                                        <p:cTn id="96" dur="500" fill="hold"/>
                                        <p:tgtEl>
                                          <p:spTgt spid="33"/>
                                        </p:tgtEl>
                                        <p:attrNameLst>
                                          <p:attrName>ppt_h</p:attrName>
                                        </p:attrNameLst>
                                      </p:cBhvr>
                                      <p:tavLst>
                                        <p:tav tm="0">
                                          <p:val>
                                            <p:fltVal val="0"/>
                                          </p:val>
                                        </p:tav>
                                        <p:tav tm="100000">
                                          <p:val>
                                            <p:strVal val="#ppt_h"/>
                                          </p:val>
                                        </p:tav>
                                      </p:tavLst>
                                    </p:anim>
                                    <p:animEffect transition="in" filter="fade">
                                      <p:cBhvr>
                                        <p:cTn id="97" dur="500"/>
                                        <p:tgtEl>
                                          <p:spTgt spid="33"/>
                                        </p:tgtEl>
                                      </p:cBhvr>
                                    </p:animEffect>
                                  </p:childTnLst>
                                </p:cTn>
                              </p:par>
                              <p:par>
                                <p:cTn id="98" presetID="53" presetClass="entr" presetSubtype="16" fill="hold" nodeType="withEffect">
                                  <p:stCondLst>
                                    <p:cond delay="0"/>
                                  </p:stCondLst>
                                  <p:childTnLst>
                                    <p:set>
                                      <p:cBhvr>
                                        <p:cTn id="99" dur="1" fill="hold">
                                          <p:stCondLst>
                                            <p:cond delay="0"/>
                                          </p:stCondLst>
                                        </p:cTn>
                                        <p:tgtEl>
                                          <p:spTgt spid="35"/>
                                        </p:tgtEl>
                                        <p:attrNameLst>
                                          <p:attrName>style.visibility</p:attrName>
                                        </p:attrNameLst>
                                      </p:cBhvr>
                                      <p:to>
                                        <p:strVal val="visible"/>
                                      </p:to>
                                    </p:set>
                                    <p:anim calcmode="lin" valueType="num">
                                      <p:cBhvr>
                                        <p:cTn id="100" dur="500" fill="hold"/>
                                        <p:tgtEl>
                                          <p:spTgt spid="35"/>
                                        </p:tgtEl>
                                        <p:attrNameLst>
                                          <p:attrName>ppt_w</p:attrName>
                                        </p:attrNameLst>
                                      </p:cBhvr>
                                      <p:tavLst>
                                        <p:tav tm="0">
                                          <p:val>
                                            <p:fltVal val="0"/>
                                          </p:val>
                                        </p:tav>
                                        <p:tav tm="100000">
                                          <p:val>
                                            <p:strVal val="#ppt_w"/>
                                          </p:val>
                                        </p:tav>
                                      </p:tavLst>
                                    </p:anim>
                                    <p:anim calcmode="lin" valueType="num">
                                      <p:cBhvr>
                                        <p:cTn id="101" dur="500" fill="hold"/>
                                        <p:tgtEl>
                                          <p:spTgt spid="35"/>
                                        </p:tgtEl>
                                        <p:attrNameLst>
                                          <p:attrName>ppt_h</p:attrName>
                                        </p:attrNameLst>
                                      </p:cBhvr>
                                      <p:tavLst>
                                        <p:tav tm="0">
                                          <p:val>
                                            <p:fltVal val="0"/>
                                          </p:val>
                                        </p:tav>
                                        <p:tav tm="100000">
                                          <p:val>
                                            <p:strVal val="#ppt_h"/>
                                          </p:val>
                                        </p:tav>
                                      </p:tavLst>
                                    </p:anim>
                                    <p:animEffect transition="in" filter="fade">
                                      <p:cBhvr>
                                        <p:cTn id="102" dur="500"/>
                                        <p:tgtEl>
                                          <p:spTgt spid="35"/>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29" grpId="0" animBg="1"/>
      <p:bldP spid="54" grpId="0"/>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How did we evaluate performances </a:t>
            </a:r>
            <a:endParaRPr lang="he-IL" b="1" dirty="0"/>
          </a:p>
        </p:txBody>
      </p:sp>
      <p:pic>
        <p:nvPicPr>
          <p:cNvPr id="4" name="תמונה 3">
            <a:extLst>
              <a:ext uri="{FF2B5EF4-FFF2-40B4-BE49-F238E27FC236}">
                <a16:creationId xmlns:a16="http://schemas.microsoft.com/office/drawing/2014/main" id="{3B043846-8977-497C-A8AF-590F926B3BFD}"/>
              </a:ext>
            </a:extLst>
          </p:cNvPr>
          <p:cNvPicPr>
            <a:picLocks noChangeAspect="1"/>
          </p:cNvPicPr>
          <p:nvPr/>
        </p:nvPicPr>
        <p:blipFill>
          <a:blip r:embed="rId2"/>
          <a:stretch>
            <a:fillRect/>
          </a:stretch>
        </p:blipFill>
        <p:spPr>
          <a:xfrm>
            <a:off x="771525" y="2306807"/>
            <a:ext cx="10648950" cy="4286250"/>
          </a:xfrm>
          <a:prstGeom prst="rect">
            <a:avLst/>
          </a:prstGeom>
        </p:spPr>
      </p:pic>
      <p:sp>
        <p:nvSpPr>
          <p:cNvPr id="5" name="בועת דיבור: מלבן 4">
            <a:extLst>
              <a:ext uri="{FF2B5EF4-FFF2-40B4-BE49-F238E27FC236}">
                <a16:creationId xmlns:a16="http://schemas.microsoft.com/office/drawing/2014/main" id="{96927FFF-5EAB-458A-99A6-70E70E401327}"/>
              </a:ext>
            </a:extLst>
          </p:cNvPr>
          <p:cNvSpPr/>
          <p:nvPr/>
        </p:nvSpPr>
        <p:spPr>
          <a:xfrm>
            <a:off x="3466749" y="3428999"/>
            <a:ext cx="2400652" cy="1514476"/>
          </a:xfrm>
          <a:prstGeom prst="wedgeRectCallout">
            <a:avLst>
              <a:gd name="adj1" fmla="val -104794"/>
              <a:gd name="adj2" fmla="val 2924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bg1"/>
                </a:solidFill>
                <a:latin typeface="+mj-lt"/>
                <a:cs typeface="David" panose="020E0502060401010101" pitchFamily="34" charset="-79"/>
              </a:rPr>
              <a:t>Downgrading the original image using a microscopic downgrade simulator from the article “CARE”</a:t>
            </a:r>
            <a:endParaRPr lang="he-IL" b="1" dirty="0">
              <a:solidFill>
                <a:schemeClr val="bg1"/>
              </a:solidFill>
              <a:latin typeface="+mj-lt"/>
              <a:cs typeface="David" panose="020E0502060401010101" pitchFamily="34" charset="-79"/>
            </a:endParaRPr>
          </a:p>
        </p:txBody>
      </p:sp>
      <p:sp>
        <p:nvSpPr>
          <p:cNvPr id="6" name="בועת דיבור: מלבן 5">
            <a:extLst>
              <a:ext uri="{FF2B5EF4-FFF2-40B4-BE49-F238E27FC236}">
                <a16:creationId xmlns:a16="http://schemas.microsoft.com/office/drawing/2014/main" id="{82FC03AB-AC10-4420-A3CC-CFD24CC52580}"/>
              </a:ext>
            </a:extLst>
          </p:cNvPr>
          <p:cNvSpPr/>
          <p:nvPr/>
        </p:nvSpPr>
        <p:spPr>
          <a:xfrm>
            <a:off x="6700487" y="3902243"/>
            <a:ext cx="1514826" cy="1095377"/>
          </a:xfrm>
          <a:prstGeom prst="wedgeRectCallout">
            <a:avLst>
              <a:gd name="adj1" fmla="val -82480"/>
              <a:gd name="adj2" fmla="val 6896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bg1"/>
                </a:solidFill>
                <a:latin typeface="+mj-lt"/>
                <a:cs typeface="David" panose="020E0502060401010101" pitchFamily="34" charset="-79"/>
              </a:rPr>
              <a:t>Upscaling the downgraded image using ZSSR </a:t>
            </a:r>
            <a:endParaRPr lang="he-IL" b="1" dirty="0">
              <a:solidFill>
                <a:schemeClr val="bg1"/>
              </a:solidFill>
              <a:latin typeface="+mj-lt"/>
              <a:cs typeface="David" panose="020E0502060401010101" pitchFamily="34" charset="-79"/>
            </a:endParaRPr>
          </a:p>
        </p:txBody>
      </p:sp>
      <p:sp>
        <p:nvSpPr>
          <p:cNvPr id="7" name="בועת דיבור: מלבן 6">
            <a:extLst>
              <a:ext uri="{FF2B5EF4-FFF2-40B4-BE49-F238E27FC236}">
                <a16:creationId xmlns:a16="http://schemas.microsoft.com/office/drawing/2014/main" id="{2F508AAF-1D62-4E77-90D0-FAB7010B834F}"/>
              </a:ext>
            </a:extLst>
          </p:cNvPr>
          <p:cNvSpPr/>
          <p:nvPr/>
        </p:nvSpPr>
        <p:spPr>
          <a:xfrm>
            <a:off x="6267101" y="1520996"/>
            <a:ext cx="2391124" cy="1434762"/>
          </a:xfrm>
          <a:prstGeom prst="wedgeRectCallout">
            <a:avLst>
              <a:gd name="adj1" fmla="val -75378"/>
              <a:gd name="adj2" fmla="val 6378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bg1"/>
                </a:solidFill>
                <a:latin typeface="+mj-lt"/>
                <a:cs typeface="David" panose="020E0502060401010101" pitchFamily="34" charset="-79"/>
              </a:rPr>
              <a:t>Comparing the results before and after using ZSSR relative to the ground truth image</a:t>
            </a:r>
            <a:endParaRPr lang="he-IL" b="1" dirty="0">
              <a:solidFill>
                <a:schemeClr val="bg1"/>
              </a:solidFill>
              <a:latin typeface="+mj-lt"/>
              <a:cs typeface="David" panose="020E0502060401010101" pitchFamily="34" charset="-79"/>
            </a:endParaRPr>
          </a:p>
        </p:txBody>
      </p:sp>
    </p:spTree>
    <p:extLst>
      <p:ext uri="{BB962C8B-B14F-4D97-AF65-F5344CB8AC3E}">
        <p14:creationId xmlns:p14="http://schemas.microsoft.com/office/powerpoint/2010/main" val="299917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Evaluation metrics- </a:t>
            </a:r>
            <a:r>
              <a:rPr lang="en-US" sz="4400" dirty="0">
                <a:cs typeface="David" panose="020E0502060401010101" pitchFamily="34" charset="-79"/>
              </a:rPr>
              <a:t>segmentation PCC</a:t>
            </a:r>
            <a:endParaRPr lang="he-IL" b="1" dirty="0"/>
          </a:p>
        </p:txBody>
      </p:sp>
      <p:pic>
        <p:nvPicPr>
          <p:cNvPr id="8" name="תמונה 7">
            <a:extLst>
              <a:ext uri="{FF2B5EF4-FFF2-40B4-BE49-F238E27FC236}">
                <a16:creationId xmlns:a16="http://schemas.microsoft.com/office/drawing/2014/main" id="{DAE31ED5-A243-4FA8-8515-64B3B0093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1895475"/>
            <a:ext cx="2266950" cy="2266950"/>
          </a:xfrm>
          <a:prstGeom prst="rect">
            <a:avLst/>
          </a:prstGeom>
        </p:spPr>
      </p:pic>
      <p:pic>
        <p:nvPicPr>
          <p:cNvPr id="9" name="תמונה 8">
            <a:extLst>
              <a:ext uri="{FF2B5EF4-FFF2-40B4-BE49-F238E27FC236}">
                <a16:creationId xmlns:a16="http://schemas.microsoft.com/office/drawing/2014/main" id="{8558C822-2013-44D9-A03D-C4BEDDB5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24" y="4546232"/>
            <a:ext cx="2223236" cy="2223236"/>
          </a:xfrm>
          <a:prstGeom prst="rect">
            <a:avLst/>
          </a:prstGeom>
        </p:spPr>
      </p:pic>
      <p:sp>
        <p:nvSpPr>
          <p:cNvPr id="10" name="כותרת 1">
            <a:extLst>
              <a:ext uri="{FF2B5EF4-FFF2-40B4-BE49-F238E27FC236}">
                <a16:creationId xmlns:a16="http://schemas.microsoft.com/office/drawing/2014/main" id="{FDB622EE-6C8E-4295-8554-57A796F64E6E}"/>
              </a:ext>
            </a:extLst>
          </p:cNvPr>
          <p:cNvSpPr txBox="1">
            <a:spLocks/>
          </p:cNvSpPr>
          <p:nvPr/>
        </p:nvSpPr>
        <p:spPr>
          <a:xfrm>
            <a:off x="-203078" y="2724160"/>
            <a:ext cx="1736604" cy="609590"/>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rtl="1"/>
            <a:r>
              <a:rPr lang="en-US" sz="2800" dirty="0">
                <a:solidFill>
                  <a:schemeClr val="tx1"/>
                </a:solidFill>
                <a:latin typeface="David" panose="020E0502060401010101" pitchFamily="34" charset="-79"/>
                <a:cs typeface="David" panose="020E0502060401010101" pitchFamily="34" charset="-79"/>
              </a:rPr>
              <a:t>GT</a:t>
            </a:r>
            <a:endParaRPr lang="he-IL" sz="2800" dirty="0">
              <a:solidFill>
                <a:schemeClr val="tx1"/>
              </a:solidFill>
              <a:latin typeface="David" panose="020E0502060401010101" pitchFamily="34" charset="-79"/>
              <a:cs typeface="David" panose="020E0502060401010101" pitchFamily="34" charset="-79"/>
            </a:endParaRPr>
          </a:p>
        </p:txBody>
      </p:sp>
      <p:sp>
        <p:nvSpPr>
          <p:cNvPr id="11" name="כותרת 1">
            <a:extLst>
              <a:ext uri="{FF2B5EF4-FFF2-40B4-BE49-F238E27FC236}">
                <a16:creationId xmlns:a16="http://schemas.microsoft.com/office/drawing/2014/main" id="{C072551A-FDCF-4717-9B61-67D7B62310D4}"/>
              </a:ext>
            </a:extLst>
          </p:cNvPr>
          <p:cNvSpPr txBox="1">
            <a:spLocks/>
          </p:cNvSpPr>
          <p:nvPr/>
        </p:nvSpPr>
        <p:spPr>
          <a:xfrm>
            <a:off x="-203078" y="5191135"/>
            <a:ext cx="1736604" cy="609590"/>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rtl="1"/>
            <a:r>
              <a:rPr lang="en-US" sz="2800" dirty="0">
                <a:solidFill>
                  <a:schemeClr val="tx1"/>
                </a:solidFill>
                <a:latin typeface="David" panose="020E0502060401010101" pitchFamily="34" charset="-79"/>
                <a:cs typeface="David" panose="020E0502060401010101" pitchFamily="34" charset="-79"/>
              </a:rPr>
              <a:t>ZSSR</a:t>
            </a:r>
            <a:endParaRPr lang="he-IL" sz="2800" dirty="0">
              <a:solidFill>
                <a:schemeClr val="tx1"/>
              </a:solidFill>
              <a:latin typeface="David" panose="020E0502060401010101" pitchFamily="34" charset="-79"/>
              <a:cs typeface="David" panose="020E0502060401010101" pitchFamily="34" charset="-79"/>
            </a:endParaRPr>
          </a:p>
        </p:txBody>
      </p:sp>
      <p:sp>
        <p:nvSpPr>
          <p:cNvPr id="14" name="כותרת 1">
            <a:extLst>
              <a:ext uri="{FF2B5EF4-FFF2-40B4-BE49-F238E27FC236}">
                <a16:creationId xmlns:a16="http://schemas.microsoft.com/office/drawing/2014/main" id="{1A1E3B98-C455-4D2B-8A42-54A45E69B06F}"/>
              </a:ext>
            </a:extLst>
          </p:cNvPr>
          <p:cNvSpPr txBox="1">
            <a:spLocks/>
          </p:cNvSpPr>
          <p:nvPr/>
        </p:nvSpPr>
        <p:spPr>
          <a:xfrm>
            <a:off x="4730872" y="1362085"/>
            <a:ext cx="1736604" cy="609590"/>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rtl="1"/>
            <a:r>
              <a:rPr lang="en-US" sz="2800" dirty="0">
                <a:solidFill>
                  <a:schemeClr val="tx1"/>
                </a:solidFill>
                <a:latin typeface="David" panose="020E0502060401010101" pitchFamily="34" charset="-79"/>
                <a:cs typeface="David" panose="020E0502060401010101" pitchFamily="34" charset="-79"/>
              </a:rPr>
              <a:t>GT</a:t>
            </a:r>
            <a:endParaRPr lang="he-IL" sz="2800" dirty="0">
              <a:solidFill>
                <a:schemeClr val="tx1"/>
              </a:solidFill>
              <a:latin typeface="David" panose="020E0502060401010101" pitchFamily="34" charset="-79"/>
              <a:cs typeface="David" panose="020E0502060401010101" pitchFamily="34" charset="-79"/>
            </a:endParaRPr>
          </a:p>
        </p:txBody>
      </p:sp>
      <p:sp>
        <p:nvSpPr>
          <p:cNvPr id="15" name="כותרת 1">
            <a:extLst>
              <a:ext uri="{FF2B5EF4-FFF2-40B4-BE49-F238E27FC236}">
                <a16:creationId xmlns:a16="http://schemas.microsoft.com/office/drawing/2014/main" id="{0836C72B-1A8D-4D59-B572-AFE784D32F2E}"/>
              </a:ext>
            </a:extLst>
          </p:cNvPr>
          <p:cNvSpPr txBox="1">
            <a:spLocks/>
          </p:cNvSpPr>
          <p:nvPr/>
        </p:nvSpPr>
        <p:spPr>
          <a:xfrm>
            <a:off x="6454897" y="1352560"/>
            <a:ext cx="1736604" cy="609590"/>
          </a:xfrm>
          <a:prstGeom prst="rect">
            <a:avLst/>
          </a:prstGeom>
        </p:spPr>
        <p:txBody>
          <a:bodyPr vert="horz" lIns="91440" tIns="45720" rIns="91440" bIns="45720" rtlCol="0" anchor="ctr">
            <a:normAutofit/>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rtl="1"/>
            <a:r>
              <a:rPr lang="en-US" sz="2800" dirty="0">
                <a:solidFill>
                  <a:schemeClr val="tx1"/>
                </a:solidFill>
                <a:latin typeface="David" panose="020E0502060401010101" pitchFamily="34" charset="-79"/>
                <a:cs typeface="David" panose="020E0502060401010101" pitchFamily="34" charset="-79"/>
              </a:rPr>
              <a:t>ZSSR</a:t>
            </a:r>
            <a:endParaRPr lang="he-IL" sz="2800" dirty="0">
              <a:solidFill>
                <a:schemeClr val="tx1"/>
              </a:solidFill>
              <a:latin typeface="David" panose="020E0502060401010101" pitchFamily="34" charset="-79"/>
              <a:cs typeface="David" panose="020E0502060401010101" pitchFamily="34" charset="-79"/>
            </a:endParaRPr>
          </a:p>
        </p:txBody>
      </p:sp>
      <p:cxnSp>
        <p:nvCxnSpPr>
          <p:cNvPr id="16" name="מחבר חץ ישר 15">
            <a:extLst>
              <a:ext uri="{FF2B5EF4-FFF2-40B4-BE49-F238E27FC236}">
                <a16:creationId xmlns:a16="http://schemas.microsoft.com/office/drawing/2014/main" id="{FDD2C1B0-F727-4941-A74A-9A50F1A226DF}"/>
              </a:ext>
            </a:extLst>
          </p:cNvPr>
          <p:cNvCxnSpPr>
            <a:cxnSpLocks/>
          </p:cNvCxnSpPr>
          <p:nvPr/>
        </p:nvCxnSpPr>
        <p:spPr>
          <a:xfrm flipV="1">
            <a:off x="1533889" y="2243139"/>
            <a:ext cx="3878021" cy="336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חץ: שמאלה-ימינה 17">
            <a:extLst>
              <a:ext uri="{FF2B5EF4-FFF2-40B4-BE49-F238E27FC236}">
                <a16:creationId xmlns:a16="http://schemas.microsoft.com/office/drawing/2014/main" id="{67CB7F06-974D-41E4-9B9C-7CE2754426C9}"/>
              </a:ext>
            </a:extLst>
          </p:cNvPr>
          <p:cNvSpPr/>
          <p:nvPr/>
        </p:nvSpPr>
        <p:spPr>
          <a:xfrm>
            <a:off x="5867400" y="3586163"/>
            <a:ext cx="1171575" cy="576262"/>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latin typeface="David" panose="020E0502060401010101" pitchFamily="34" charset="-79"/>
                <a:cs typeface="David" panose="020E0502060401010101" pitchFamily="34" charset="-79"/>
              </a:rPr>
              <a:t>PCC</a:t>
            </a:r>
            <a:endParaRPr lang="he-IL" b="1" dirty="0">
              <a:latin typeface="David" panose="020E0502060401010101" pitchFamily="34" charset="-79"/>
              <a:cs typeface="David" panose="020E0502060401010101" pitchFamily="34" charset="-79"/>
            </a:endParaRPr>
          </a:p>
        </p:txBody>
      </p:sp>
      <p:sp>
        <p:nvSpPr>
          <p:cNvPr id="19" name="סימן כפל 18">
            <a:extLst>
              <a:ext uri="{FF2B5EF4-FFF2-40B4-BE49-F238E27FC236}">
                <a16:creationId xmlns:a16="http://schemas.microsoft.com/office/drawing/2014/main" id="{41807D38-CB18-497D-9100-0CC289E0C4F9}"/>
              </a:ext>
            </a:extLst>
          </p:cNvPr>
          <p:cNvSpPr/>
          <p:nvPr/>
        </p:nvSpPr>
        <p:spPr>
          <a:xfrm>
            <a:off x="3952875" y="4698632"/>
            <a:ext cx="1587621" cy="154976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0" name="מחבר חץ ישר 19">
            <a:extLst>
              <a:ext uri="{FF2B5EF4-FFF2-40B4-BE49-F238E27FC236}">
                <a16:creationId xmlns:a16="http://schemas.microsoft.com/office/drawing/2014/main" id="{0F8FCBFC-CD00-4414-A06E-619AD92F6957}"/>
              </a:ext>
            </a:extLst>
          </p:cNvPr>
          <p:cNvCxnSpPr>
            <a:cxnSpLocks/>
          </p:cNvCxnSpPr>
          <p:nvPr/>
        </p:nvCxnSpPr>
        <p:spPr>
          <a:xfrm>
            <a:off x="1343026" y="3952876"/>
            <a:ext cx="3003791" cy="1047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מחבר חץ ישר 20">
            <a:extLst>
              <a:ext uri="{FF2B5EF4-FFF2-40B4-BE49-F238E27FC236}">
                <a16:creationId xmlns:a16="http://schemas.microsoft.com/office/drawing/2014/main" id="{230DAEE7-6979-4FE0-A8D7-67F046033BAF}"/>
              </a:ext>
            </a:extLst>
          </p:cNvPr>
          <p:cNvCxnSpPr>
            <a:cxnSpLocks/>
          </p:cNvCxnSpPr>
          <p:nvPr/>
        </p:nvCxnSpPr>
        <p:spPr>
          <a:xfrm flipV="1">
            <a:off x="1495426" y="5800725"/>
            <a:ext cx="2673033" cy="752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טבלה 21">
            <a:extLst>
              <a:ext uri="{FF2B5EF4-FFF2-40B4-BE49-F238E27FC236}">
                <a16:creationId xmlns:a16="http://schemas.microsoft.com/office/drawing/2014/main" id="{ED34F146-A456-48D7-9D8D-FAA7B518807A}"/>
              </a:ext>
            </a:extLst>
          </p:cNvPr>
          <p:cNvGraphicFramePr>
            <a:graphicFrameLocks noGrp="1"/>
          </p:cNvGraphicFramePr>
          <p:nvPr>
            <p:extLst>
              <p:ext uri="{D42A27DB-BD31-4B8C-83A1-F6EECF244321}">
                <p14:modId xmlns:p14="http://schemas.microsoft.com/office/powerpoint/2010/main" val="1863923991"/>
              </p:ext>
            </p:extLst>
          </p:nvPr>
        </p:nvGraphicFramePr>
        <p:xfrm>
          <a:off x="7143753" y="1895475"/>
          <a:ext cx="409574" cy="4864472"/>
        </p:xfrm>
        <a:graphic>
          <a:graphicData uri="http://schemas.openxmlformats.org/drawingml/2006/table">
            <a:tbl>
              <a:tblPr rtl="1" firstRow="1" bandRow="1">
                <a:tableStyleId>{5C22544A-7EE6-4342-B048-85BDC9FD1C3A}</a:tableStyleId>
              </a:tblPr>
              <a:tblGrid>
                <a:gridCol w="409574">
                  <a:extLst>
                    <a:ext uri="{9D8B030D-6E8A-4147-A177-3AD203B41FA5}">
                      <a16:colId xmlns:a16="http://schemas.microsoft.com/office/drawing/2014/main" val="3160969027"/>
                    </a:ext>
                  </a:extLst>
                </a:gridCol>
              </a:tblGrid>
              <a:tr h="608059">
                <a:tc>
                  <a:txBody>
                    <a:bodyPr/>
                    <a:lstStyle/>
                    <a:p>
                      <a:pPr rtl="1"/>
                      <a:endParaRPr lang="he-I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024832203"/>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5592187"/>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666793296"/>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99771953"/>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87927635"/>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434580588"/>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829710588"/>
                  </a:ext>
                </a:extLst>
              </a:tr>
              <a:tr h="608059">
                <a:tc>
                  <a:txBody>
                    <a:bodyPr/>
                    <a:lstStyle/>
                    <a:p>
                      <a:pPr rtl="1"/>
                      <a:endParaRPr lang="he-I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674798304"/>
                  </a:ext>
                </a:extLst>
              </a:tr>
            </a:tbl>
          </a:graphicData>
        </a:graphic>
      </p:graphicFrame>
      <p:graphicFrame>
        <p:nvGraphicFramePr>
          <p:cNvPr id="22" name="טבלה 21">
            <a:extLst>
              <a:ext uri="{FF2B5EF4-FFF2-40B4-BE49-F238E27FC236}">
                <a16:creationId xmlns:a16="http://schemas.microsoft.com/office/drawing/2014/main" id="{57799F78-F9AB-4F15-A69F-DE0A70FC0407}"/>
              </a:ext>
            </a:extLst>
          </p:cNvPr>
          <p:cNvGraphicFramePr>
            <a:graphicFrameLocks noGrp="1"/>
          </p:cNvGraphicFramePr>
          <p:nvPr>
            <p:extLst>
              <p:ext uri="{D42A27DB-BD31-4B8C-83A1-F6EECF244321}">
                <p14:modId xmlns:p14="http://schemas.microsoft.com/office/powerpoint/2010/main" val="304728952"/>
              </p:ext>
            </p:extLst>
          </p:nvPr>
        </p:nvGraphicFramePr>
        <p:xfrm>
          <a:off x="5429253" y="1895475"/>
          <a:ext cx="409574" cy="4864472"/>
        </p:xfrm>
        <a:graphic>
          <a:graphicData uri="http://schemas.openxmlformats.org/drawingml/2006/table">
            <a:tbl>
              <a:tblPr rtl="1" firstRow="1" bandRow="1">
                <a:tableStyleId>{5C22544A-7EE6-4342-B048-85BDC9FD1C3A}</a:tableStyleId>
              </a:tblPr>
              <a:tblGrid>
                <a:gridCol w="409574">
                  <a:extLst>
                    <a:ext uri="{9D8B030D-6E8A-4147-A177-3AD203B41FA5}">
                      <a16:colId xmlns:a16="http://schemas.microsoft.com/office/drawing/2014/main" val="3160969027"/>
                    </a:ext>
                  </a:extLst>
                </a:gridCol>
              </a:tblGrid>
              <a:tr h="608059">
                <a:tc>
                  <a:txBody>
                    <a:bodyPr/>
                    <a:lstStyle/>
                    <a:p>
                      <a:pPr rtl="1"/>
                      <a:endParaRPr lang="he-I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024832203"/>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85592187"/>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666793296"/>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99771953"/>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87927635"/>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434580588"/>
                  </a:ext>
                </a:extLst>
              </a:tr>
              <a:tr h="608059">
                <a:tc>
                  <a:txBody>
                    <a:bodyPr/>
                    <a:lstStyle/>
                    <a:p>
                      <a:pPr rtl="1"/>
                      <a:endParaRPr lang="he-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829710588"/>
                  </a:ext>
                </a:extLst>
              </a:tr>
              <a:tr h="608059">
                <a:tc>
                  <a:txBody>
                    <a:bodyPr/>
                    <a:lstStyle/>
                    <a:p>
                      <a:pPr rtl="1"/>
                      <a:endParaRPr lang="he-I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674798304"/>
                  </a:ext>
                </a:extLst>
              </a:tr>
            </a:tbl>
          </a:graphicData>
        </a:graphic>
      </p:graphicFrame>
      <p:cxnSp>
        <p:nvCxnSpPr>
          <p:cNvPr id="17" name="מחבר חץ ישר 16">
            <a:extLst>
              <a:ext uri="{FF2B5EF4-FFF2-40B4-BE49-F238E27FC236}">
                <a16:creationId xmlns:a16="http://schemas.microsoft.com/office/drawing/2014/main" id="{7CBAF249-2F85-4817-A93C-0B57F6FC327A}"/>
              </a:ext>
            </a:extLst>
          </p:cNvPr>
          <p:cNvCxnSpPr>
            <a:cxnSpLocks/>
          </p:cNvCxnSpPr>
          <p:nvPr/>
        </p:nvCxnSpPr>
        <p:spPr>
          <a:xfrm flipV="1">
            <a:off x="1571626" y="2276813"/>
            <a:ext cx="5572127" cy="26285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בועת דיבור: מלבן 22">
            <a:extLst>
              <a:ext uri="{FF2B5EF4-FFF2-40B4-BE49-F238E27FC236}">
                <a16:creationId xmlns:a16="http://schemas.microsoft.com/office/drawing/2014/main" id="{C7429230-2968-4F8D-B723-9EEF7F3A4A2A}"/>
              </a:ext>
            </a:extLst>
          </p:cNvPr>
          <p:cNvSpPr/>
          <p:nvPr/>
        </p:nvSpPr>
        <p:spPr>
          <a:xfrm>
            <a:off x="9417398" y="1895475"/>
            <a:ext cx="1885500" cy="1268212"/>
          </a:xfrm>
          <a:prstGeom prst="wedgeRectCallout">
            <a:avLst>
              <a:gd name="adj1" fmla="val -179931"/>
              <a:gd name="adj2" fmla="val 9674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bg1"/>
                </a:solidFill>
                <a:latin typeface="+mj-lt"/>
                <a:cs typeface="David" panose="020E0502060401010101" pitchFamily="34" charset="-79"/>
              </a:rPr>
              <a:t>Pearson correlation between only the “significant” pixels</a:t>
            </a:r>
            <a:endParaRPr lang="he-IL" b="1" dirty="0">
              <a:solidFill>
                <a:schemeClr val="bg1"/>
              </a:solidFill>
              <a:latin typeface="+mj-lt"/>
              <a:cs typeface="David" panose="020E0502060401010101" pitchFamily="34" charset="-79"/>
            </a:endParaRPr>
          </a:p>
        </p:txBody>
      </p:sp>
    </p:spTree>
    <p:extLst>
      <p:ext uri="{BB962C8B-B14F-4D97-AF65-F5344CB8AC3E}">
        <p14:creationId xmlns:p14="http://schemas.microsoft.com/office/powerpoint/2010/main" val="317286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Results</a:t>
            </a:r>
            <a:endParaRPr lang="he-IL" b="1" dirty="0"/>
          </a:p>
        </p:txBody>
      </p:sp>
      <p:pic>
        <p:nvPicPr>
          <p:cNvPr id="4" name="תמונה 3">
            <a:extLst>
              <a:ext uri="{FF2B5EF4-FFF2-40B4-BE49-F238E27FC236}">
                <a16:creationId xmlns:a16="http://schemas.microsoft.com/office/drawing/2014/main" id="{0DA9D252-92E2-431E-9BE2-520D90CE7F0D}"/>
              </a:ext>
            </a:extLst>
          </p:cNvPr>
          <p:cNvPicPr>
            <a:picLocks noChangeAspect="1"/>
          </p:cNvPicPr>
          <p:nvPr/>
        </p:nvPicPr>
        <p:blipFill>
          <a:blip r:embed="rId2"/>
          <a:stretch>
            <a:fillRect/>
          </a:stretch>
        </p:blipFill>
        <p:spPr>
          <a:xfrm>
            <a:off x="711200" y="2084388"/>
            <a:ext cx="1549400" cy="1549400"/>
          </a:xfrm>
          <a:prstGeom prst="rect">
            <a:avLst/>
          </a:prstGeom>
        </p:spPr>
      </p:pic>
      <p:pic>
        <p:nvPicPr>
          <p:cNvPr id="6" name="תמונה 5">
            <a:extLst>
              <a:ext uri="{FF2B5EF4-FFF2-40B4-BE49-F238E27FC236}">
                <a16:creationId xmlns:a16="http://schemas.microsoft.com/office/drawing/2014/main" id="{0FD3B7C7-F2D3-4B8A-BF73-D6B017A936B0}"/>
              </a:ext>
            </a:extLst>
          </p:cNvPr>
          <p:cNvPicPr>
            <a:picLocks noChangeAspect="1"/>
          </p:cNvPicPr>
          <p:nvPr/>
        </p:nvPicPr>
        <p:blipFill>
          <a:blip r:embed="rId3"/>
          <a:stretch>
            <a:fillRect/>
          </a:stretch>
        </p:blipFill>
        <p:spPr>
          <a:xfrm>
            <a:off x="4330701" y="2084388"/>
            <a:ext cx="1549400" cy="1549400"/>
          </a:xfrm>
          <a:prstGeom prst="rect">
            <a:avLst/>
          </a:prstGeom>
        </p:spPr>
      </p:pic>
      <p:pic>
        <p:nvPicPr>
          <p:cNvPr id="8" name="תמונה 7">
            <a:extLst>
              <a:ext uri="{FF2B5EF4-FFF2-40B4-BE49-F238E27FC236}">
                <a16:creationId xmlns:a16="http://schemas.microsoft.com/office/drawing/2014/main" id="{5F588752-AC33-469B-8BAD-F062ACC17B27}"/>
              </a:ext>
            </a:extLst>
          </p:cNvPr>
          <p:cNvPicPr>
            <a:picLocks noChangeAspect="1"/>
          </p:cNvPicPr>
          <p:nvPr/>
        </p:nvPicPr>
        <p:blipFill>
          <a:blip r:embed="rId4"/>
          <a:stretch>
            <a:fillRect/>
          </a:stretch>
        </p:blipFill>
        <p:spPr>
          <a:xfrm>
            <a:off x="7861300" y="2084388"/>
            <a:ext cx="1549400" cy="1549400"/>
          </a:xfrm>
          <a:prstGeom prst="rect">
            <a:avLst/>
          </a:prstGeom>
        </p:spPr>
      </p:pic>
      <p:sp>
        <p:nvSpPr>
          <p:cNvPr id="17" name="מלבן 16">
            <a:extLst>
              <a:ext uri="{FF2B5EF4-FFF2-40B4-BE49-F238E27FC236}">
                <a16:creationId xmlns:a16="http://schemas.microsoft.com/office/drawing/2014/main" id="{29F2D4A4-C80D-4087-8BEA-2E1F6648533B}"/>
              </a:ext>
            </a:extLst>
          </p:cNvPr>
          <p:cNvSpPr/>
          <p:nvPr/>
        </p:nvSpPr>
        <p:spPr>
          <a:xfrm>
            <a:off x="990600" y="3035300"/>
            <a:ext cx="241300" cy="203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מלבן 41">
            <a:extLst>
              <a:ext uri="{FF2B5EF4-FFF2-40B4-BE49-F238E27FC236}">
                <a16:creationId xmlns:a16="http://schemas.microsoft.com/office/drawing/2014/main" id="{875B5DD0-8F6A-4861-B977-8D7A02D1D068}"/>
              </a:ext>
            </a:extLst>
          </p:cNvPr>
          <p:cNvSpPr/>
          <p:nvPr/>
        </p:nvSpPr>
        <p:spPr>
          <a:xfrm>
            <a:off x="4572000" y="3048000"/>
            <a:ext cx="241300" cy="203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מלבן 42">
            <a:extLst>
              <a:ext uri="{FF2B5EF4-FFF2-40B4-BE49-F238E27FC236}">
                <a16:creationId xmlns:a16="http://schemas.microsoft.com/office/drawing/2014/main" id="{EC0310F0-4A84-4D46-BE05-E833AD099FD8}"/>
              </a:ext>
            </a:extLst>
          </p:cNvPr>
          <p:cNvSpPr/>
          <p:nvPr/>
        </p:nvSpPr>
        <p:spPr>
          <a:xfrm>
            <a:off x="8128000" y="3048000"/>
            <a:ext cx="241300" cy="203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0" name="מחבר ישר 19">
            <a:extLst>
              <a:ext uri="{FF2B5EF4-FFF2-40B4-BE49-F238E27FC236}">
                <a16:creationId xmlns:a16="http://schemas.microsoft.com/office/drawing/2014/main" id="{BB3CAAD2-ABFE-402A-A568-B5801ECBE333}"/>
              </a:ext>
            </a:extLst>
          </p:cNvPr>
          <p:cNvCxnSpPr/>
          <p:nvPr/>
        </p:nvCxnSpPr>
        <p:spPr>
          <a:xfrm>
            <a:off x="8128000" y="3035300"/>
            <a:ext cx="320676" cy="12223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מחבר ישר 45">
            <a:extLst>
              <a:ext uri="{FF2B5EF4-FFF2-40B4-BE49-F238E27FC236}">
                <a16:creationId xmlns:a16="http://schemas.microsoft.com/office/drawing/2014/main" id="{73E33637-0D51-4480-9151-A64AB14062D7}"/>
              </a:ext>
            </a:extLst>
          </p:cNvPr>
          <p:cNvCxnSpPr>
            <a:cxnSpLocks/>
          </p:cNvCxnSpPr>
          <p:nvPr/>
        </p:nvCxnSpPr>
        <p:spPr>
          <a:xfrm>
            <a:off x="8369300" y="3035300"/>
            <a:ext cx="2536826" cy="12223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מחבר ישר 49">
            <a:extLst>
              <a:ext uri="{FF2B5EF4-FFF2-40B4-BE49-F238E27FC236}">
                <a16:creationId xmlns:a16="http://schemas.microsoft.com/office/drawing/2014/main" id="{81162A11-D736-408D-A625-4DE7A1995EC0}"/>
              </a:ext>
            </a:extLst>
          </p:cNvPr>
          <p:cNvCxnSpPr>
            <a:cxnSpLocks/>
          </p:cNvCxnSpPr>
          <p:nvPr/>
        </p:nvCxnSpPr>
        <p:spPr>
          <a:xfrm>
            <a:off x="8369300" y="3251200"/>
            <a:ext cx="2536826" cy="30829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מחבר ישר 58">
            <a:extLst>
              <a:ext uri="{FF2B5EF4-FFF2-40B4-BE49-F238E27FC236}">
                <a16:creationId xmlns:a16="http://schemas.microsoft.com/office/drawing/2014/main" id="{AED0887F-EA6A-4D9E-9B9B-B0E9B94F30CE}"/>
              </a:ext>
            </a:extLst>
          </p:cNvPr>
          <p:cNvCxnSpPr>
            <a:cxnSpLocks/>
          </p:cNvCxnSpPr>
          <p:nvPr/>
        </p:nvCxnSpPr>
        <p:spPr>
          <a:xfrm>
            <a:off x="8128000" y="3251200"/>
            <a:ext cx="320676" cy="30321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תמונה 15">
            <a:extLst>
              <a:ext uri="{FF2B5EF4-FFF2-40B4-BE49-F238E27FC236}">
                <a16:creationId xmlns:a16="http://schemas.microsoft.com/office/drawing/2014/main" id="{AF98414D-21E8-49FC-BFF0-40E459493A6F}"/>
              </a:ext>
            </a:extLst>
          </p:cNvPr>
          <p:cNvPicPr>
            <a:picLocks noChangeAspect="1"/>
          </p:cNvPicPr>
          <p:nvPr/>
        </p:nvPicPr>
        <p:blipFill>
          <a:blip r:embed="rId5"/>
          <a:stretch>
            <a:fillRect/>
          </a:stretch>
        </p:blipFill>
        <p:spPr>
          <a:xfrm>
            <a:off x="8448676" y="4257674"/>
            <a:ext cx="2457450" cy="2076449"/>
          </a:xfrm>
          <a:prstGeom prst="rect">
            <a:avLst/>
          </a:prstGeom>
          <a:ln w="28575">
            <a:solidFill>
              <a:schemeClr val="tx1"/>
            </a:solidFill>
          </a:ln>
        </p:spPr>
      </p:pic>
      <p:cxnSp>
        <p:nvCxnSpPr>
          <p:cNvPr id="61" name="מחבר ישר 60">
            <a:extLst>
              <a:ext uri="{FF2B5EF4-FFF2-40B4-BE49-F238E27FC236}">
                <a16:creationId xmlns:a16="http://schemas.microsoft.com/office/drawing/2014/main" id="{E0CFF787-C78B-4D11-95AA-D78EDBAC5E12}"/>
              </a:ext>
            </a:extLst>
          </p:cNvPr>
          <p:cNvCxnSpPr>
            <a:cxnSpLocks/>
          </p:cNvCxnSpPr>
          <p:nvPr/>
        </p:nvCxnSpPr>
        <p:spPr>
          <a:xfrm>
            <a:off x="4572000" y="3035300"/>
            <a:ext cx="79376" cy="12223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מחבר ישר 61">
            <a:extLst>
              <a:ext uri="{FF2B5EF4-FFF2-40B4-BE49-F238E27FC236}">
                <a16:creationId xmlns:a16="http://schemas.microsoft.com/office/drawing/2014/main" id="{5E9E9278-8225-4082-8410-796726639A99}"/>
              </a:ext>
            </a:extLst>
          </p:cNvPr>
          <p:cNvCxnSpPr>
            <a:cxnSpLocks/>
          </p:cNvCxnSpPr>
          <p:nvPr/>
        </p:nvCxnSpPr>
        <p:spPr>
          <a:xfrm>
            <a:off x="4813300" y="3035300"/>
            <a:ext cx="2295526" cy="12223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מחבר ישר 62">
            <a:extLst>
              <a:ext uri="{FF2B5EF4-FFF2-40B4-BE49-F238E27FC236}">
                <a16:creationId xmlns:a16="http://schemas.microsoft.com/office/drawing/2014/main" id="{5F42E453-FE6A-4383-A355-7B872AA5361E}"/>
              </a:ext>
            </a:extLst>
          </p:cNvPr>
          <p:cNvCxnSpPr>
            <a:cxnSpLocks/>
          </p:cNvCxnSpPr>
          <p:nvPr/>
        </p:nvCxnSpPr>
        <p:spPr>
          <a:xfrm>
            <a:off x="4813300" y="3251200"/>
            <a:ext cx="2295526" cy="30829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מחבר ישר 63">
            <a:extLst>
              <a:ext uri="{FF2B5EF4-FFF2-40B4-BE49-F238E27FC236}">
                <a16:creationId xmlns:a16="http://schemas.microsoft.com/office/drawing/2014/main" id="{153D3616-F2C2-4B5D-B8EE-5BBB18004F61}"/>
              </a:ext>
            </a:extLst>
          </p:cNvPr>
          <p:cNvCxnSpPr>
            <a:cxnSpLocks/>
          </p:cNvCxnSpPr>
          <p:nvPr/>
        </p:nvCxnSpPr>
        <p:spPr>
          <a:xfrm>
            <a:off x="4572000" y="3251200"/>
            <a:ext cx="79376" cy="30321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תמונה 12">
            <a:extLst>
              <a:ext uri="{FF2B5EF4-FFF2-40B4-BE49-F238E27FC236}">
                <a16:creationId xmlns:a16="http://schemas.microsoft.com/office/drawing/2014/main" id="{78774C57-8985-4D24-8B70-62385AE0A0FD}"/>
              </a:ext>
            </a:extLst>
          </p:cNvPr>
          <p:cNvPicPr>
            <a:picLocks noChangeAspect="1"/>
          </p:cNvPicPr>
          <p:nvPr/>
        </p:nvPicPr>
        <p:blipFill>
          <a:blip r:embed="rId6"/>
          <a:stretch>
            <a:fillRect/>
          </a:stretch>
        </p:blipFill>
        <p:spPr>
          <a:xfrm>
            <a:off x="4651376" y="4257675"/>
            <a:ext cx="2457450" cy="2076449"/>
          </a:xfrm>
          <a:prstGeom prst="rect">
            <a:avLst/>
          </a:prstGeom>
          <a:ln w="28575">
            <a:solidFill>
              <a:schemeClr val="tx1"/>
            </a:solidFill>
          </a:ln>
        </p:spPr>
      </p:pic>
      <p:cxnSp>
        <p:nvCxnSpPr>
          <p:cNvPr id="65" name="מחבר ישר 64">
            <a:extLst>
              <a:ext uri="{FF2B5EF4-FFF2-40B4-BE49-F238E27FC236}">
                <a16:creationId xmlns:a16="http://schemas.microsoft.com/office/drawing/2014/main" id="{115DEFEA-F3DD-4A56-96E7-FD9D48A278AB}"/>
              </a:ext>
            </a:extLst>
          </p:cNvPr>
          <p:cNvCxnSpPr>
            <a:cxnSpLocks/>
          </p:cNvCxnSpPr>
          <p:nvPr/>
        </p:nvCxnSpPr>
        <p:spPr>
          <a:xfrm>
            <a:off x="990600" y="3022600"/>
            <a:ext cx="130175" cy="12223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מחבר ישר 65">
            <a:extLst>
              <a:ext uri="{FF2B5EF4-FFF2-40B4-BE49-F238E27FC236}">
                <a16:creationId xmlns:a16="http://schemas.microsoft.com/office/drawing/2014/main" id="{9C0FA95C-DCB2-4DE4-892D-A56D42AEAC93}"/>
              </a:ext>
            </a:extLst>
          </p:cNvPr>
          <p:cNvCxnSpPr>
            <a:cxnSpLocks/>
          </p:cNvCxnSpPr>
          <p:nvPr/>
        </p:nvCxnSpPr>
        <p:spPr>
          <a:xfrm>
            <a:off x="1193800" y="3022600"/>
            <a:ext cx="2384425" cy="12223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מחבר ישר 66">
            <a:extLst>
              <a:ext uri="{FF2B5EF4-FFF2-40B4-BE49-F238E27FC236}">
                <a16:creationId xmlns:a16="http://schemas.microsoft.com/office/drawing/2014/main" id="{F1050372-C3FA-4CE0-BC29-607EA9C63ED1}"/>
              </a:ext>
            </a:extLst>
          </p:cNvPr>
          <p:cNvCxnSpPr>
            <a:cxnSpLocks/>
          </p:cNvCxnSpPr>
          <p:nvPr/>
        </p:nvCxnSpPr>
        <p:spPr>
          <a:xfrm>
            <a:off x="1193800" y="3238500"/>
            <a:ext cx="2384425" cy="30956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מחבר ישר 68">
            <a:extLst>
              <a:ext uri="{FF2B5EF4-FFF2-40B4-BE49-F238E27FC236}">
                <a16:creationId xmlns:a16="http://schemas.microsoft.com/office/drawing/2014/main" id="{16ADE65A-F8A3-4671-BBF1-EEA4A6CCF45F}"/>
              </a:ext>
            </a:extLst>
          </p:cNvPr>
          <p:cNvCxnSpPr>
            <a:cxnSpLocks/>
          </p:cNvCxnSpPr>
          <p:nvPr/>
        </p:nvCxnSpPr>
        <p:spPr>
          <a:xfrm>
            <a:off x="990600" y="3251200"/>
            <a:ext cx="130175" cy="30702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חץ: ימינה 74">
            <a:extLst>
              <a:ext uri="{FF2B5EF4-FFF2-40B4-BE49-F238E27FC236}">
                <a16:creationId xmlns:a16="http://schemas.microsoft.com/office/drawing/2014/main" id="{D1DC83AD-996C-4C21-9E16-87041DF7F165}"/>
              </a:ext>
            </a:extLst>
          </p:cNvPr>
          <p:cNvSpPr/>
          <p:nvPr/>
        </p:nvSpPr>
        <p:spPr>
          <a:xfrm>
            <a:off x="2337361" y="2628900"/>
            <a:ext cx="1913964" cy="5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a:latin typeface="David" panose="020E0502060401010101" pitchFamily="34" charset="-79"/>
                <a:cs typeface="David" panose="020E0502060401010101" pitchFamily="34" charset="-79"/>
              </a:rPr>
              <a:t>SPCC=0.076</a:t>
            </a:r>
            <a:endParaRPr lang="he-IL"/>
          </a:p>
        </p:txBody>
      </p:sp>
      <p:sp>
        <p:nvSpPr>
          <p:cNvPr id="76" name="חץ: ימינה 75">
            <a:extLst>
              <a:ext uri="{FF2B5EF4-FFF2-40B4-BE49-F238E27FC236}">
                <a16:creationId xmlns:a16="http://schemas.microsoft.com/office/drawing/2014/main" id="{2D44D1E5-DBCE-4EEB-B6C3-9C3CF7F2E727}"/>
              </a:ext>
            </a:extLst>
          </p:cNvPr>
          <p:cNvSpPr/>
          <p:nvPr/>
        </p:nvSpPr>
        <p:spPr>
          <a:xfrm>
            <a:off x="5947336" y="2628900"/>
            <a:ext cx="1913964" cy="5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a:latin typeface="David" panose="020E0502060401010101" pitchFamily="34" charset="-79"/>
                <a:cs typeface="David" panose="020E0502060401010101" pitchFamily="34" charset="-79"/>
              </a:rPr>
              <a:t>SPCC=0.108</a:t>
            </a:r>
            <a:endParaRPr lang="he-IL"/>
          </a:p>
        </p:txBody>
      </p:sp>
      <p:pic>
        <p:nvPicPr>
          <p:cNvPr id="10" name="תמונה 9">
            <a:extLst>
              <a:ext uri="{FF2B5EF4-FFF2-40B4-BE49-F238E27FC236}">
                <a16:creationId xmlns:a16="http://schemas.microsoft.com/office/drawing/2014/main" id="{A0F7A4C3-5EF3-404E-A81C-C738DFEF9C11}"/>
              </a:ext>
            </a:extLst>
          </p:cNvPr>
          <p:cNvPicPr>
            <a:picLocks noChangeAspect="1"/>
          </p:cNvPicPr>
          <p:nvPr/>
        </p:nvPicPr>
        <p:blipFill>
          <a:blip r:embed="rId7"/>
          <a:stretch>
            <a:fillRect/>
          </a:stretch>
        </p:blipFill>
        <p:spPr>
          <a:xfrm>
            <a:off x="1120775" y="4257675"/>
            <a:ext cx="2457450" cy="2076450"/>
          </a:xfrm>
          <a:prstGeom prst="rect">
            <a:avLst/>
          </a:prstGeom>
          <a:ln w="28575">
            <a:solidFill>
              <a:schemeClr val="tx1"/>
            </a:solidFill>
          </a:ln>
        </p:spPr>
      </p:pic>
      <p:sp>
        <p:nvSpPr>
          <p:cNvPr id="81" name="כותרת 1">
            <a:extLst>
              <a:ext uri="{FF2B5EF4-FFF2-40B4-BE49-F238E27FC236}">
                <a16:creationId xmlns:a16="http://schemas.microsoft.com/office/drawing/2014/main" id="{CDB9213E-6DD3-458C-A045-6DC7290F317B}"/>
              </a:ext>
            </a:extLst>
          </p:cNvPr>
          <p:cNvSpPr txBox="1">
            <a:spLocks/>
          </p:cNvSpPr>
          <p:nvPr/>
        </p:nvSpPr>
        <p:spPr>
          <a:xfrm>
            <a:off x="467983" y="1385752"/>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Ground Truth</a:t>
            </a:r>
            <a:endParaRPr lang="he-IL" sz="2800" b="1" dirty="0"/>
          </a:p>
        </p:txBody>
      </p:sp>
      <p:sp>
        <p:nvSpPr>
          <p:cNvPr id="82" name="כותרת 1">
            <a:extLst>
              <a:ext uri="{FF2B5EF4-FFF2-40B4-BE49-F238E27FC236}">
                <a16:creationId xmlns:a16="http://schemas.microsoft.com/office/drawing/2014/main" id="{57502E33-5F51-4E90-BF83-DEBAAA151FE6}"/>
              </a:ext>
            </a:extLst>
          </p:cNvPr>
          <p:cNvSpPr txBox="1">
            <a:spLocks/>
          </p:cNvSpPr>
          <p:nvPr/>
        </p:nvSpPr>
        <p:spPr>
          <a:xfrm>
            <a:off x="4129480" y="1382924"/>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Downgraded</a:t>
            </a:r>
            <a:endParaRPr lang="he-IL" sz="2800" b="1" dirty="0"/>
          </a:p>
        </p:txBody>
      </p:sp>
      <p:sp>
        <p:nvSpPr>
          <p:cNvPr id="83" name="כותרת 1">
            <a:extLst>
              <a:ext uri="{FF2B5EF4-FFF2-40B4-BE49-F238E27FC236}">
                <a16:creationId xmlns:a16="http://schemas.microsoft.com/office/drawing/2014/main" id="{CEAB3262-A95B-4858-A036-DD0CA4773667}"/>
              </a:ext>
            </a:extLst>
          </p:cNvPr>
          <p:cNvSpPr txBox="1">
            <a:spLocks/>
          </p:cNvSpPr>
          <p:nvPr/>
        </p:nvSpPr>
        <p:spPr>
          <a:xfrm>
            <a:off x="7834865" y="1409351"/>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Prediction</a:t>
            </a:r>
            <a:endParaRPr lang="he-IL" sz="2800" b="1" dirty="0"/>
          </a:p>
        </p:txBody>
      </p:sp>
    </p:spTree>
    <p:extLst>
      <p:ext uri="{BB962C8B-B14F-4D97-AF65-F5344CB8AC3E}">
        <p14:creationId xmlns:p14="http://schemas.microsoft.com/office/powerpoint/2010/main" val="188507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 calcmode="lin" valueType="num">
                                      <p:cBhvr>
                                        <p:cTn id="12" dur="500" fill="hold"/>
                                        <p:tgtEl>
                                          <p:spTgt spid="66"/>
                                        </p:tgtEl>
                                        <p:attrNameLst>
                                          <p:attrName>ppt_w</p:attrName>
                                        </p:attrNameLst>
                                      </p:cBhvr>
                                      <p:tavLst>
                                        <p:tav tm="0">
                                          <p:val>
                                            <p:fltVal val="0"/>
                                          </p:val>
                                        </p:tav>
                                        <p:tav tm="100000">
                                          <p:val>
                                            <p:strVal val="#ppt_w"/>
                                          </p:val>
                                        </p:tav>
                                      </p:tavLst>
                                    </p:anim>
                                    <p:anim calcmode="lin" valueType="num">
                                      <p:cBhvr>
                                        <p:cTn id="13" dur="500" fill="hold"/>
                                        <p:tgtEl>
                                          <p:spTgt spid="66"/>
                                        </p:tgtEl>
                                        <p:attrNameLst>
                                          <p:attrName>ppt_h</p:attrName>
                                        </p:attrNameLst>
                                      </p:cBhvr>
                                      <p:tavLst>
                                        <p:tav tm="0">
                                          <p:val>
                                            <p:fltVal val="0"/>
                                          </p:val>
                                        </p:tav>
                                        <p:tav tm="100000">
                                          <p:val>
                                            <p:strVal val="#ppt_h"/>
                                          </p:val>
                                        </p:tav>
                                      </p:tavLst>
                                    </p:anim>
                                    <p:animEffect transition="in" filter="fade">
                                      <p:cBhvr>
                                        <p:cTn id="14" dur="500"/>
                                        <p:tgtEl>
                                          <p:spTgt spid="66"/>
                                        </p:tgtEl>
                                      </p:cBhvr>
                                    </p:animEffect>
                                  </p:childTnLst>
                                </p:cTn>
                              </p:par>
                              <p:par>
                                <p:cTn id="15" presetID="53" presetClass="entr" presetSubtype="16"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p:cTn id="17" dur="500" fill="hold"/>
                                        <p:tgtEl>
                                          <p:spTgt spid="67"/>
                                        </p:tgtEl>
                                        <p:attrNameLst>
                                          <p:attrName>ppt_w</p:attrName>
                                        </p:attrNameLst>
                                      </p:cBhvr>
                                      <p:tavLst>
                                        <p:tav tm="0">
                                          <p:val>
                                            <p:fltVal val="0"/>
                                          </p:val>
                                        </p:tav>
                                        <p:tav tm="100000">
                                          <p:val>
                                            <p:strVal val="#ppt_w"/>
                                          </p:val>
                                        </p:tav>
                                      </p:tavLst>
                                    </p:anim>
                                    <p:anim calcmode="lin" valueType="num">
                                      <p:cBhvr>
                                        <p:cTn id="18" dur="500" fill="hold"/>
                                        <p:tgtEl>
                                          <p:spTgt spid="67"/>
                                        </p:tgtEl>
                                        <p:attrNameLst>
                                          <p:attrName>ppt_h</p:attrName>
                                        </p:attrNameLst>
                                      </p:cBhvr>
                                      <p:tavLst>
                                        <p:tav tm="0">
                                          <p:val>
                                            <p:fltVal val="0"/>
                                          </p:val>
                                        </p:tav>
                                        <p:tav tm="100000">
                                          <p:val>
                                            <p:strVal val="#ppt_h"/>
                                          </p:val>
                                        </p:tav>
                                      </p:tavLst>
                                    </p:anim>
                                    <p:animEffect transition="in" filter="fade">
                                      <p:cBhvr>
                                        <p:cTn id="19" dur="500"/>
                                        <p:tgtEl>
                                          <p:spTgt spid="67"/>
                                        </p:tgtEl>
                                      </p:cBhvr>
                                    </p:animEffect>
                                  </p:childTnLst>
                                </p:cTn>
                              </p:par>
                              <p:par>
                                <p:cTn id="20" presetID="53" presetClass="entr" presetSubtype="16"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 calcmode="lin" valueType="num">
                                      <p:cBhvr>
                                        <p:cTn id="22" dur="500" fill="hold"/>
                                        <p:tgtEl>
                                          <p:spTgt spid="65"/>
                                        </p:tgtEl>
                                        <p:attrNameLst>
                                          <p:attrName>ppt_w</p:attrName>
                                        </p:attrNameLst>
                                      </p:cBhvr>
                                      <p:tavLst>
                                        <p:tav tm="0">
                                          <p:val>
                                            <p:fltVal val="0"/>
                                          </p:val>
                                        </p:tav>
                                        <p:tav tm="100000">
                                          <p:val>
                                            <p:strVal val="#ppt_w"/>
                                          </p:val>
                                        </p:tav>
                                      </p:tavLst>
                                    </p:anim>
                                    <p:anim calcmode="lin" valueType="num">
                                      <p:cBhvr>
                                        <p:cTn id="23" dur="500" fill="hold"/>
                                        <p:tgtEl>
                                          <p:spTgt spid="65"/>
                                        </p:tgtEl>
                                        <p:attrNameLst>
                                          <p:attrName>ppt_h</p:attrName>
                                        </p:attrNameLst>
                                      </p:cBhvr>
                                      <p:tavLst>
                                        <p:tav tm="0">
                                          <p:val>
                                            <p:fltVal val="0"/>
                                          </p:val>
                                        </p:tav>
                                        <p:tav tm="100000">
                                          <p:val>
                                            <p:strVal val="#ppt_h"/>
                                          </p:val>
                                        </p:tav>
                                      </p:tavLst>
                                    </p:anim>
                                    <p:animEffect transition="in" filter="fade">
                                      <p:cBhvr>
                                        <p:cTn id="24" dur="500"/>
                                        <p:tgtEl>
                                          <p:spTgt spid="65"/>
                                        </p:tgtEl>
                                      </p:cBhvr>
                                    </p:animEffect>
                                  </p:childTnLst>
                                </p:cTn>
                              </p:par>
                              <p:par>
                                <p:cTn id="25" presetID="53" presetClass="entr" presetSubtype="16"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p:cTn id="27" dur="500" fill="hold"/>
                                        <p:tgtEl>
                                          <p:spTgt spid="69"/>
                                        </p:tgtEl>
                                        <p:attrNameLst>
                                          <p:attrName>ppt_w</p:attrName>
                                        </p:attrNameLst>
                                      </p:cBhvr>
                                      <p:tavLst>
                                        <p:tav tm="0">
                                          <p:val>
                                            <p:fltVal val="0"/>
                                          </p:val>
                                        </p:tav>
                                        <p:tav tm="100000">
                                          <p:val>
                                            <p:strVal val="#ppt_w"/>
                                          </p:val>
                                        </p:tav>
                                      </p:tavLst>
                                    </p:anim>
                                    <p:anim calcmode="lin" valueType="num">
                                      <p:cBhvr>
                                        <p:cTn id="28" dur="500" fill="hold"/>
                                        <p:tgtEl>
                                          <p:spTgt spid="69"/>
                                        </p:tgtEl>
                                        <p:attrNameLst>
                                          <p:attrName>ppt_h</p:attrName>
                                        </p:attrNameLst>
                                      </p:cBhvr>
                                      <p:tavLst>
                                        <p:tav tm="0">
                                          <p:val>
                                            <p:fltVal val="0"/>
                                          </p:val>
                                        </p:tav>
                                        <p:tav tm="100000">
                                          <p:val>
                                            <p:strVal val="#ppt_h"/>
                                          </p:val>
                                        </p:tav>
                                      </p:tavLst>
                                    </p:anim>
                                    <p:animEffect transition="in" filter="fade">
                                      <p:cBhvr>
                                        <p:cTn id="29" dur="500"/>
                                        <p:tgtEl>
                                          <p:spTgt spid="6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p:cTn id="39" dur="500" fill="hold"/>
                                        <p:tgtEl>
                                          <p:spTgt spid="42"/>
                                        </p:tgtEl>
                                        <p:attrNameLst>
                                          <p:attrName>ppt_w</p:attrName>
                                        </p:attrNameLst>
                                      </p:cBhvr>
                                      <p:tavLst>
                                        <p:tav tm="0">
                                          <p:val>
                                            <p:fltVal val="0"/>
                                          </p:val>
                                        </p:tav>
                                        <p:tav tm="100000">
                                          <p:val>
                                            <p:strVal val="#ppt_w"/>
                                          </p:val>
                                        </p:tav>
                                      </p:tavLst>
                                    </p:anim>
                                    <p:anim calcmode="lin" valueType="num">
                                      <p:cBhvr>
                                        <p:cTn id="40" dur="500" fill="hold"/>
                                        <p:tgtEl>
                                          <p:spTgt spid="42"/>
                                        </p:tgtEl>
                                        <p:attrNameLst>
                                          <p:attrName>ppt_h</p:attrName>
                                        </p:attrNameLst>
                                      </p:cBhvr>
                                      <p:tavLst>
                                        <p:tav tm="0">
                                          <p:val>
                                            <p:fltVal val="0"/>
                                          </p:val>
                                        </p:tav>
                                        <p:tav tm="100000">
                                          <p:val>
                                            <p:strVal val="#ppt_h"/>
                                          </p:val>
                                        </p:tav>
                                      </p:tavLst>
                                    </p:anim>
                                    <p:animEffect transition="in" filter="fade">
                                      <p:cBhvr>
                                        <p:cTn id="41" dur="500"/>
                                        <p:tgtEl>
                                          <p:spTgt spid="42"/>
                                        </p:tgtEl>
                                      </p:cBhvr>
                                    </p:animEffect>
                                  </p:childTnLst>
                                </p:cTn>
                              </p:par>
                              <p:par>
                                <p:cTn id="42" presetID="53" presetClass="entr" presetSubtype="16" fill="hold" nodeType="with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p:cTn id="44" dur="500" fill="hold"/>
                                        <p:tgtEl>
                                          <p:spTgt spid="62"/>
                                        </p:tgtEl>
                                        <p:attrNameLst>
                                          <p:attrName>ppt_w</p:attrName>
                                        </p:attrNameLst>
                                      </p:cBhvr>
                                      <p:tavLst>
                                        <p:tav tm="0">
                                          <p:val>
                                            <p:fltVal val="0"/>
                                          </p:val>
                                        </p:tav>
                                        <p:tav tm="100000">
                                          <p:val>
                                            <p:strVal val="#ppt_w"/>
                                          </p:val>
                                        </p:tav>
                                      </p:tavLst>
                                    </p:anim>
                                    <p:anim calcmode="lin" valueType="num">
                                      <p:cBhvr>
                                        <p:cTn id="45" dur="500" fill="hold"/>
                                        <p:tgtEl>
                                          <p:spTgt spid="62"/>
                                        </p:tgtEl>
                                        <p:attrNameLst>
                                          <p:attrName>ppt_h</p:attrName>
                                        </p:attrNameLst>
                                      </p:cBhvr>
                                      <p:tavLst>
                                        <p:tav tm="0">
                                          <p:val>
                                            <p:fltVal val="0"/>
                                          </p:val>
                                        </p:tav>
                                        <p:tav tm="100000">
                                          <p:val>
                                            <p:strVal val="#ppt_h"/>
                                          </p:val>
                                        </p:tav>
                                      </p:tavLst>
                                    </p:anim>
                                    <p:animEffect transition="in" filter="fade">
                                      <p:cBhvr>
                                        <p:cTn id="46" dur="500"/>
                                        <p:tgtEl>
                                          <p:spTgt spid="62"/>
                                        </p:tgtEl>
                                      </p:cBhvr>
                                    </p:animEffect>
                                  </p:childTnLst>
                                </p:cTn>
                              </p:par>
                              <p:par>
                                <p:cTn id="47" presetID="53" presetClass="entr" presetSubtype="16"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p:cTn id="49" dur="500" fill="hold"/>
                                        <p:tgtEl>
                                          <p:spTgt spid="63"/>
                                        </p:tgtEl>
                                        <p:attrNameLst>
                                          <p:attrName>ppt_w</p:attrName>
                                        </p:attrNameLst>
                                      </p:cBhvr>
                                      <p:tavLst>
                                        <p:tav tm="0">
                                          <p:val>
                                            <p:fltVal val="0"/>
                                          </p:val>
                                        </p:tav>
                                        <p:tav tm="100000">
                                          <p:val>
                                            <p:strVal val="#ppt_w"/>
                                          </p:val>
                                        </p:tav>
                                      </p:tavLst>
                                    </p:anim>
                                    <p:anim calcmode="lin" valueType="num">
                                      <p:cBhvr>
                                        <p:cTn id="50" dur="500" fill="hold"/>
                                        <p:tgtEl>
                                          <p:spTgt spid="63"/>
                                        </p:tgtEl>
                                        <p:attrNameLst>
                                          <p:attrName>ppt_h</p:attrName>
                                        </p:attrNameLst>
                                      </p:cBhvr>
                                      <p:tavLst>
                                        <p:tav tm="0">
                                          <p:val>
                                            <p:fltVal val="0"/>
                                          </p:val>
                                        </p:tav>
                                        <p:tav tm="100000">
                                          <p:val>
                                            <p:strVal val="#ppt_h"/>
                                          </p:val>
                                        </p:tav>
                                      </p:tavLst>
                                    </p:anim>
                                    <p:animEffect transition="in" filter="fade">
                                      <p:cBhvr>
                                        <p:cTn id="51" dur="500"/>
                                        <p:tgtEl>
                                          <p:spTgt spid="63"/>
                                        </p:tgtEl>
                                      </p:cBhvr>
                                    </p:animEffect>
                                  </p:childTnLst>
                                </p:cTn>
                              </p:par>
                              <p:par>
                                <p:cTn id="52" presetID="53" presetClass="entr" presetSubtype="16"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 calcmode="lin" valueType="num">
                                      <p:cBhvr>
                                        <p:cTn id="54" dur="500" fill="hold"/>
                                        <p:tgtEl>
                                          <p:spTgt spid="64"/>
                                        </p:tgtEl>
                                        <p:attrNameLst>
                                          <p:attrName>ppt_w</p:attrName>
                                        </p:attrNameLst>
                                      </p:cBhvr>
                                      <p:tavLst>
                                        <p:tav tm="0">
                                          <p:val>
                                            <p:fltVal val="0"/>
                                          </p:val>
                                        </p:tav>
                                        <p:tav tm="100000">
                                          <p:val>
                                            <p:strVal val="#ppt_w"/>
                                          </p:val>
                                        </p:tav>
                                      </p:tavLst>
                                    </p:anim>
                                    <p:anim calcmode="lin" valueType="num">
                                      <p:cBhvr>
                                        <p:cTn id="55" dur="500" fill="hold"/>
                                        <p:tgtEl>
                                          <p:spTgt spid="64"/>
                                        </p:tgtEl>
                                        <p:attrNameLst>
                                          <p:attrName>ppt_h</p:attrName>
                                        </p:attrNameLst>
                                      </p:cBhvr>
                                      <p:tavLst>
                                        <p:tav tm="0">
                                          <p:val>
                                            <p:fltVal val="0"/>
                                          </p:val>
                                        </p:tav>
                                        <p:tav tm="100000">
                                          <p:val>
                                            <p:strVal val="#ppt_h"/>
                                          </p:val>
                                        </p:tav>
                                      </p:tavLst>
                                    </p:anim>
                                    <p:animEffect transition="in" filter="fade">
                                      <p:cBhvr>
                                        <p:cTn id="56" dur="500"/>
                                        <p:tgtEl>
                                          <p:spTgt spid="64"/>
                                        </p:tgtEl>
                                      </p:cBhvr>
                                    </p:animEffect>
                                  </p:childTnLst>
                                </p:cTn>
                              </p:par>
                              <p:par>
                                <p:cTn id="57" presetID="53" presetClass="entr" presetSubtype="16"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p:cTn id="59" dur="500" fill="hold"/>
                                        <p:tgtEl>
                                          <p:spTgt spid="61"/>
                                        </p:tgtEl>
                                        <p:attrNameLst>
                                          <p:attrName>ppt_w</p:attrName>
                                        </p:attrNameLst>
                                      </p:cBhvr>
                                      <p:tavLst>
                                        <p:tav tm="0">
                                          <p:val>
                                            <p:fltVal val="0"/>
                                          </p:val>
                                        </p:tav>
                                        <p:tav tm="100000">
                                          <p:val>
                                            <p:strVal val="#ppt_w"/>
                                          </p:val>
                                        </p:tav>
                                      </p:tavLst>
                                    </p:anim>
                                    <p:anim calcmode="lin" valueType="num">
                                      <p:cBhvr>
                                        <p:cTn id="60" dur="500" fill="hold"/>
                                        <p:tgtEl>
                                          <p:spTgt spid="61"/>
                                        </p:tgtEl>
                                        <p:attrNameLst>
                                          <p:attrName>ppt_h</p:attrName>
                                        </p:attrNameLst>
                                      </p:cBhvr>
                                      <p:tavLst>
                                        <p:tav tm="0">
                                          <p:val>
                                            <p:fltVal val="0"/>
                                          </p:val>
                                        </p:tav>
                                        <p:tav tm="100000">
                                          <p:val>
                                            <p:strVal val="#ppt_h"/>
                                          </p:val>
                                        </p:tav>
                                      </p:tavLst>
                                    </p:anim>
                                    <p:animEffect transition="in" filter="fade">
                                      <p:cBhvr>
                                        <p:cTn id="61" dur="500"/>
                                        <p:tgtEl>
                                          <p:spTgt spid="61"/>
                                        </p:tgtEl>
                                      </p:cBhvr>
                                    </p:animEffect>
                                  </p:childTnLst>
                                </p:cTn>
                              </p:par>
                              <p:par>
                                <p:cTn id="62" presetID="53" presetClass="entr" presetSubtype="16"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ppt_w</p:attrName>
                                        </p:attrNameLst>
                                      </p:cBhvr>
                                      <p:tavLst>
                                        <p:tav tm="0">
                                          <p:val>
                                            <p:fltVal val="0"/>
                                          </p:val>
                                        </p:tav>
                                        <p:tav tm="100000">
                                          <p:val>
                                            <p:strVal val="#ppt_w"/>
                                          </p:val>
                                        </p:tav>
                                      </p:tavLst>
                                    </p:anim>
                                    <p:anim calcmode="lin" valueType="num">
                                      <p:cBhvr>
                                        <p:cTn id="65" dur="500" fill="hold"/>
                                        <p:tgtEl>
                                          <p:spTgt spid="13"/>
                                        </p:tgtEl>
                                        <p:attrNameLst>
                                          <p:attrName>ppt_h</p:attrName>
                                        </p:attrNameLst>
                                      </p:cBhvr>
                                      <p:tavLst>
                                        <p:tav tm="0">
                                          <p:val>
                                            <p:fltVal val="0"/>
                                          </p:val>
                                        </p:tav>
                                        <p:tav tm="100000">
                                          <p:val>
                                            <p:strVal val="#ppt_h"/>
                                          </p:val>
                                        </p:tav>
                                      </p:tavLst>
                                    </p:anim>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p:cTn id="71" dur="500" fill="hold"/>
                                        <p:tgtEl>
                                          <p:spTgt spid="43"/>
                                        </p:tgtEl>
                                        <p:attrNameLst>
                                          <p:attrName>ppt_w</p:attrName>
                                        </p:attrNameLst>
                                      </p:cBhvr>
                                      <p:tavLst>
                                        <p:tav tm="0">
                                          <p:val>
                                            <p:fltVal val="0"/>
                                          </p:val>
                                        </p:tav>
                                        <p:tav tm="100000">
                                          <p:val>
                                            <p:strVal val="#ppt_w"/>
                                          </p:val>
                                        </p:tav>
                                      </p:tavLst>
                                    </p:anim>
                                    <p:anim calcmode="lin" valueType="num">
                                      <p:cBhvr>
                                        <p:cTn id="72" dur="500" fill="hold"/>
                                        <p:tgtEl>
                                          <p:spTgt spid="43"/>
                                        </p:tgtEl>
                                        <p:attrNameLst>
                                          <p:attrName>ppt_h</p:attrName>
                                        </p:attrNameLst>
                                      </p:cBhvr>
                                      <p:tavLst>
                                        <p:tav tm="0">
                                          <p:val>
                                            <p:fltVal val="0"/>
                                          </p:val>
                                        </p:tav>
                                        <p:tav tm="100000">
                                          <p:val>
                                            <p:strVal val="#ppt_h"/>
                                          </p:val>
                                        </p:tav>
                                      </p:tavLst>
                                    </p:anim>
                                    <p:animEffect transition="in" filter="fade">
                                      <p:cBhvr>
                                        <p:cTn id="73" dur="500"/>
                                        <p:tgtEl>
                                          <p:spTgt spid="43"/>
                                        </p:tgtEl>
                                      </p:cBhvr>
                                    </p:animEffect>
                                  </p:childTnLst>
                                </p:cTn>
                              </p:par>
                              <p:par>
                                <p:cTn id="74" presetID="53" presetClass="entr" presetSubtype="16"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p:cTn id="76" dur="500" fill="hold"/>
                                        <p:tgtEl>
                                          <p:spTgt spid="46"/>
                                        </p:tgtEl>
                                        <p:attrNameLst>
                                          <p:attrName>ppt_w</p:attrName>
                                        </p:attrNameLst>
                                      </p:cBhvr>
                                      <p:tavLst>
                                        <p:tav tm="0">
                                          <p:val>
                                            <p:fltVal val="0"/>
                                          </p:val>
                                        </p:tav>
                                        <p:tav tm="100000">
                                          <p:val>
                                            <p:strVal val="#ppt_w"/>
                                          </p:val>
                                        </p:tav>
                                      </p:tavLst>
                                    </p:anim>
                                    <p:anim calcmode="lin" valueType="num">
                                      <p:cBhvr>
                                        <p:cTn id="77" dur="500" fill="hold"/>
                                        <p:tgtEl>
                                          <p:spTgt spid="46"/>
                                        </p:tgtEl>
                                        <p:attrNameLst>
                                          <p:attrName>ppt_h</p:attrName>
                                        </p:attrNameLst>
                                      </p:cBhvr>
                                      <p:tavLst>
                                        <p:tav tm="0">
                                          <p:val>
                                            <p:fltVal val="0"/>
                                          </p:val>
                                        </p:tav>
                                        <p:tav tm="100000">
                                          <p:val>
                                            <p:strVal val="#ppt_h"/>
                                          </p:val>
                                        </p:tav>
                                      </p:tavLst>
                                    </p:anim>
                                    <p:animEffect transition="in" filter="fade">
                                      <p:cBhvr>
                                        <p:cTn id="78" dur="500"/>
                                        <p:tgtEl>
                                          <p:spTgt spid="46"/>
                                        </p:tgtEl>
                                      </p:cBhvr>
                                    </p:animEffect>
                                  </p:childTnLst>
                                </p:cTn>
                              </p:par>
                              <p:par>
                                <p:cTn id="79" presetID="53" presetClass="entr" presetSubtype="16"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 calcmode="lin" valueType="num">
                                      <p:cBhvr>
                                        <p:cTn id="81" dur="500" fill="hold"/>
                                        <p:tgtEl>
                                          <p:spTgt spid="50"/>
                                        </p:tgtEl>
                                        <p:attrNameLst>
                                          <p:attrName>ppt_w</p:attrName>
                                        </p:attrNameLst>
                                      </p:cBhvr>
                                      <p:tavLst>
                                        <p:tav tm="0">
                                          <p:val>
                                            <p:fltVal val="0"/>
                                          </p:val>
                                        </p:tav>
                                        <p:tav tm="100000">
                                          <p:val>
                                            <p:strVal val="#ppt_w"/>
                                          </p:val>
                                        </p:tav>
                                      </p:tavLst>
                                    </p:anim>
                                    <p:anim calcmode="lin" valueType="num">
                                      <p:cBhvr>
                                        <p:cTn id="82" dur="500" fill="hold"/>
                                        <p:tgtEl>
                                          <p:spTgt spid="50"/>
                                        </p:tgtEl>
                                        <p:attrNameLst>
                                          <p:attrName>ppt_h</p:attrName>
                                        </p:attrNameLst>
                                      </p:cBhvr>
                                      <p:tavLst>
                                        <p:tav tm="0">
                                          <p:val>
                                            <p:fltVal val="0"/>
                                          </p:val>
                                        </p:tav>
                                        <p:tav tm="100000">
                                          <p:val>
                                            <p:strVal val="#ppt_h"/>
                                          </p:val>
                                        </p:tav>
                                      </p:tavLst>
                                    </p:anim>
                                    <p:animEffect transition="in" filter="fade">
                                      <p:cBhvr>
                                        <p:cTn id="83" dur="500"/>
                                        <p:tgtEl>
                                          <p:spTgt spid="50"/>
                                        </p:tgtEl>
                                      </p:cBhvr>
                                    </p:animEffect>
                                  </p:childTnLst>
                                </p:cTn>
                              </p:par>
                              <p:par>
                                <p:cTn id="84" presetID="53" presetClass="entr" presetSubtype="16"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anim calcmode="lin" valueType="num">
                                      <p:cBhvr>
                                        <p:cTn id="86" dur="500" fill="hold"/>
                                        <p:tgtEl>
                                          <p:spTgt spid="20"/>
                                        </p:tgtEl>
                                        <p:attrNameLst>
                                          <p:attrName>ppt_w</p:attrName>
                                        </p:attrNameLst>
                                      </p:cBhvr>
                                      <p:tavLst>
                                        <p:tav tm="0">
                                          <p:val>
                                            <p:fltVal val="0"/>
                                          </p:val>
                                        </p:tav>
                                        <p:tav tm="100000">
                                          <p:val>
                                            <p:strVal val="#ppt_w"/>
                                          </p:val>
                                        </p:tav>
                                      </p:tavLst>
                                    </p:anim>
                                    <p:anim calcmode="lin" valueType="num">
                                      <p:cBhvr>
                                        <p:cTn id="87" dur="500" fill="hold"/>
                                        <p:tgtEl>
                                          <p:spTgt spid="20"/>
                                        </p:tgtEl>
                                        <p:attrNameLst>
                                          <p:attrName>ppt_h</p:attrName>
                                        </p:attrNameLst>
                                      </p:cBhvr>
                                      <p:tavLst>
                                        <p:tav tm="0">
                                          <p:val>
                                            <p:fltVal val="0"/>
                                          </p:val>
                                        </p:tav>
                                        <p:tav tm="100000">
                                          <p:val>
                                            <p:strVal val="#ppt_h"/>
                                          </p:val>
                                        </p:tav>
                                      </p:tavLst>
                                    </p:anim>
                                    <p:animEffect transition="in" filter="fade">
                                      <p:cBhvr>
                                        <p:cTn id="88" dur="500"/>
                                        <p:tgtEl>
                                          <p:spTgt spid="20"/>
                                        </p:tgtEl>
                                      </p:cBhvr>
                                    </p:animEffect>
                                  </p:childTnLst>
                                </p:cTn>
                              </p:par>
                              <p:par>
                                <p:cTn id="89" presetID="53" presetClass="entr" presetSubtype="16"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 calcmode="lin" valueType="num">
                                      <p:cBhvr>
                                        <p:cTn id="91" dur="500" fill="hold"/>
                                        <p:tgtEl>
                                          <p:spTgt spid="59"/>
                                        </p:tgtEl>
                                        <p:attrNameLst>
                                          <p:attrName>ppt_w</p:attrName>
                                        </p:attrNameLst>
                                      </p:cBhvr>
                                      <p:tavLst>
                                        <p:tav tm="0">
                                          <p:val>
                                            <p:fltVal val="0"/>
                                          </p:val>
                                        </p:tav>
                                        <p:tav tm="100000">
                                          <p:val>
                                            <p:strVal val="#ppt_w"/>
                                          </p:val>
                                        </p:tav>
                                      </p:tavLst>
                                    </p:anim>
                                    <p:anim calcmode="lin" valueType="num">
                                      <p:cBhvr>
                                        <p:cTn id="92" dur="500" fill="hold"/>
                                        <p:tgtEl>
                                          <p:spTgt spid="59"/>
                                        </p:tgtEl>
                                        <p:attrNameLst>
                                          <p:attrName>ppt_h</p:attrName>
                                        </p:attrNameLst>
                                      </p:cBhvr>
                                      <p:tavLst>
                                        <p:tav tm="0">
                                          <p:val>
                                            <p:fltVal val="0"/>
                                          </p:val>
                                        </p:tav>
                                        <p:tav tm="100000">
                                          <p:val>
                                            <p:strVal val="#ppt_h"/>
                                          </p:val>
                                        </p:tav>
                                      </p:tavLst>
                                    </p:anim>
                                    <p:animEffect transition="in" filter="fade">
                                      <p:cBhvr>
                                        <p:cTn id="93" dur="500"/>
                                        <p:tgtEl>
                                          <p:spTgt spid="59"/>
                                        </p:tgtEl>
                                      </p:cBhvr>
                                    </p:animEffect>
                                  </p:childTnLst>
                                </p:cTn>
                              </p:par>
                              <p:par>
                                <p:cTn id="94" presetID="53" presetClass="entr" presetSubtype="16" fill="hold"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p:cTn id="96" dur="500" fill="hold"/>
                                        <p:tgtEl>
                                          <p:spTgt spid="16"/>
                                        </p:tgtEl>
                                        <p:attrNameLst>
                                          <p:attrName>ppt_w</p:attrName>
                                        </p:attrNameLst>
                                      </p:cBhvr>
                                      <p:tavLst>
                                        <p:tav tm="0">
                                          <p:val>
                                            <p:fltVal val="0"/>
                                          </p:val>
                                        </p:tav>
                                        <p:tav tm="100000">
                                          <p:val>
                                            <p:strVal val="#ppt_w"/>
                                          </p:val>
                                        </p:tav>
                                      </p:tavLst>
                                    </p:anim>
                                    <p:anim calcmode="lin" valueType="num">
                                      <p:cBhvr>
                                        <p:cTn id="97" dur="500" fill="hold"/>
                                        <p:tgtEl>
                                          <p:spTgt spid="16"/>
                                        </p:tgtEl>
                                        <p:attrNameLst>
                                          <p:attrName>ppt_h</p:attrName>
                                        </p:attrNameLst>
                                      </p:cBhvr>
                                      <p:tavLst>
                                        <p:tav tm="0">
                                          <p:val>
                                            <p:fltVal val="0"/>
                                          </p:val>
                                        </p:tav>
                                        <p:tav tm="100000">
                                          <p:val>
                                            <p:strVal val="#ppt_h"/>
                                          </p:val>
                                        </p:tav>
                                      </p:tavLst>
                                    </p:anim>
                                    <p:animEffect transition="in" filter="fade">
                                      <p:cBhvr>
                                        <p:cTn id="9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2" grpId="0" animBg="1"/>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645A56D0-8979-4E48-AE69-A56BEC5CEBB3}"/>
              </a:ext>
            </a:extLst>
          </p:cNvPr>
          <p:cNvPicPr>
            <a:picLocks noChangeAspect="1"/>
          </p:cNvPicPr>
          <p:nvPr/>
        </p:nvPicPr>
        <p:blipFill>
          <a:blip r:embed="rId2"/>
          <a:stretch>
            <a:fillRect/>
          </a:stretch>
        </p:blipFill>
        <p:spPr>
          <a:xfrm>
            <a:off x="250822" y="2180830"/>
            <a:ext cx="2025652" cy="1606700"/>
          </a:xfrm>
          <a:prstGeom prst="rect">
            <a:avLst/>
          </a:prstGeom>
        </p:spPr>
      </p:pic>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Results</a:t>
            </a:r>
            <a:endParaRPr lang="he-IL" b="1" dirty="0"/>
          </a:p>
        </p:txBody>
      </p:sp>
      <p:sp>
        <p:nvSpPr>
          <p:cNvPr id="75" name="חץ: ימינה 74">
            <a:extLst>
              <a:ext uri="{FF2B5EF4-FFF2-40B4-BE49-F238E27FC236}">
                <a16:creationId xmlns:a16="http://schemas.microsoft.com/office/drawing/2014/main" id="{D1DC83AD-996C-4C21-9E16-87041DF7F165}"/>
              </a:ext>
            </a:extLst>
          </p:cNvPr>
          <p:cNvSpPr/>
          <p:nvPr/>
        </p:nvSpPr>
        <p:spPr>
          <a:xfrm>
            <a:off x="2337361" y="2628900"/>
            <a:ext cx="1913964" cy="5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latin typeface="David" panose="020E0502060401010101" pitchFamily="34" charset="-79"/>
                <a:cs typeface="David" panose="020E0502060401010101" pitchFamily="34" charset="-79"/>
              </a:rPr>
              <a:t>SPCC= 0.057</a:t>
            </a:r>
            <a:endParaRPr lang="he-IL" dirty="0"/>
          </a:p>
        </p:txBody>
      </p:sp>
      <p:sp>
        <p:nvSpPr>
          <p:cNvPr id="76" name="חץ: ימינה 75">
            <a:extLst>
              <a:ext uri="{FF2B5EF4-FFF2-40B4-BE49-F238E27FC236}">
                <a16:creationId xmlns:a16="http://schemas.microsoft.com/office/drawing/2014/main" id="{2D44D1E5-DBCE-4EEB-B6C3-9C3CF7F2E727}"/>
              </a:ext>
            </a:extLst>
          </p:cNvPr>
          <p:cNvSpPr/>
          <p:nvPr/>
        </p:nvSpPr>
        <p:spPr>
          <a:xfrm>
            <a:off x="6402488" y="2615879"/>
            <a:ext cx="1913964" cy="5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latin typeface="David" panose="020E0502060401010101" pitchFamily="34" charset="-79"/>
                <a:cs typeface="David" panose="020E0502060401010101" pitchFamily="34" charset="-79"/>
              </a:rPr>
              <a:t>SPCC= 0.15</a:t>
            </a:r>
            <a:endParaRPr lang="he-IL" dirty="0"/>
          </a:p>
        </p:txBody>
      </p:sp>
      <p:pic>
        <p:nvPicPr>
          <p:cNvPr id="7" name="תמונה 6">
            <a:extLst>
              <a:ext uri="{FF2B5EF4-FFF2-40B4-BE49-F238E27FC236}">
                <a16:creationId xmlns:a16="http://schemas.microsoft.com/office/drawing/2014/main" id="{5A67314D-DD84-4A98-BFDF-24CD05ACF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212" y="2180830"/>
            <a:ext cx="2025652" cy="1606700"/>
          </a:xfrm>
          <a:prstGeom prst="rect">
            <a:avLst/>
          </a:prstGeom>
        </p:spPr>
      </p:pic>
      <p:pic>
        <p:nvPicPr>
          <p:cNvPr id="11" name="תמונה 10">
            <a:extLst>
              <a:ext uri="{FF2B5EF4-FFF2-40B4-BE49-F238E27FC236}">
                <a16:creationId xmlns:a16="http://schemas.microsoft.com/office/drawing/2014/main" id="{B00C25A3-6AE3-4C11-9F6D-965FFBA21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7313" y="2180830"/>
            <a:ext cx="2025652" cy="1606700"/>
          </a:xfrm>
          <a:prstGeom prst="rect">
            <a:avLst/>
          </a:prstGeom>
        </p:spPr>
      </p:pic>
      <p:sp>
        <p:nvSpPr>
          <p:cNvPr id="38" name="מלבן 37">
            <a:extLst>
              <a:ext uri="{FF2B5EF4-FFF2-40B4-BE49-F238E27FC236}">
                <a16:creationId xmlns:a16="http://schemas.microsoft.com/office/drawing/2014/main" id="{89480D7C-2AD7-4A39-8BA3-5298072E505F}"/>
              </a:ext>
            </a:extLst>
          </p:cNvPr>
          <p:cNvSpPr/>
          <p:nvPr/>
        </p:nvSpPr>
        <p:spPr>
          <a:xfrm>
            <a:off x="1879600" y="2540000"/>
            <a:ext cx="241300" cy="203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ישר 38">
            <a:extLst>
              <a:ext uri="{FF2B5EF4-FFF2-40B4-BE49-F238E27FC236}">
                <a16:creationId xmlns:a16="http://schemas.microsoft.com/office/drawing/2014/main" id="{0BD8546B-74A6-4447-AB12-BA6D4084A2B5}"/>
              </a:ext>
            </a:extLst>
          </p:cNvPr>
          <p:cNvCxnSpPr>
            <a:cxnSpLocks/>
          </p:cNvCxnSpPr>
          <p:nvPr/>
        </p:nvCxnSpPr>
        <p:spPr>
          <a:xfrm flipH="1">
            <a:off x="1430337" y="2527300"/>
            <a:ext cx="449263" cy="1572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מחבר ישר 39">
            <a:extLst>
              <a:ext uri="{FF2B5EF4-FFF2-40B4-BE49-F238E27FC236}">
                <a16:creationId xmlns:a16="http://schemas.microsoft.com/office/drawing/2014/main" id="{31534FEE-0C92-4B6B-A4C4-6E363C086E38}"/>
              </a:ext>
            </a:extLst>
          </p:cNvPr>
          <p:cNvCxnSpPr>
            <a:cxnSpLocks/>
          </p:cNvCxnSpPr>
          <p:nvPr/>
        </p:nvCxnSpPr>
        <p:spPr>
          <a:xfrm>
            <a:off x="2082800" y="2527300"/>
            <a:ext cx="1373189" cy="1572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מחבר ישר 40">
            <a:extLst>
              <a:ext uri="{FF2B5EF4-FFF2-40B4-BE49-F238E27FC236}">
                <a16:creationId xmlns:a16="http://schemas.microsoft.com/office/drawing/2014/main" id="{79A256C9-AEE0-44D7-8B8C-D6ED88406B47}"/>
              </a:ext>
            </a:extLst>
          </p:cNvPr>
          <p:cNvCxnSpPr>
            <a:cxnSpLocks/>
          </p:cNvCxnSpPr>
          <p:nvPr/>
        </p:nvCxnSpPr>
        <p:spPr>
          <a:xfrm>
            <a:off x="2120900" y="2755900"/>
            <a:ext cx="1335089" cy="39442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מחבר ישר 43">
            <a:extLst>
              <a:ext uri="{FF2B5EF4-FFF2-40B4-BE49-F238E27FC236}">
                <a16:creationId xmlns:a16="http://schemas.microsoft.com/office/drawing/2014/main" id="{E2A4C80D-046D-4A1E-8B52-400EDC032260}"/>
              </a:ext>
            </a:extLst>
          </p:cNvPr>
          <p:cNvCxnSpPr>
            <a:cxnSpLocks/>
          </p:cNvCxnSpPr>
          <p:nvPr/>
        </p:nvCxnSpPr>
        <p:spPr>
          <a:xfrm flipH="1">
            <a:off x="1430337" y="2755900"/>
            <a:ext cx="449263" cy="39442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תמונה 13">
            <a:extLst>
              <a:ext uri="{FF2B5EF4-FFF2-40B4-BE49-F238E27FC236}">
                <a16:creationId xmlns:a16="http://schemas.microsoft.com/office/drawing/2014/main" id="{E5B9A038-DE0F-4D8D-B10B-B863E380CCFE}"/>
              </a:ext>
            </a:extLst>
          </p:cNvPr>
          <p:cNvPicPr>
            <a:picLocks noChangeAspect="1"/>
          </p:cNvPicPr>
          <p:nvPr/>
        </p:nvPicPr>
        <p:blipFill>
          <a:blip r:embed="rId5"/>
          <a:stretch>
            <a:fillRect/>
          </a:stretch>
        </p:blipFill>
        <p:spPr>
          <a:xfrm>
            <a:off x="1430337" y="4099871"/>
            <a:ext cx="2066925" cy="2600325"/>
          </a:xfrm>
          <a:prstGeom prst="rect">
            <a:avLst/>
          </a:prstGeom>
        </p:spPr>
      </p:pic>
      <p:sp>
        <p:nvSpPr>
          <p:cNvPr id="51" name="מלבן 50">
            <a:extLst>
              <a:ext uri="{FF2B5EF4-FFF2-40B4-BE49-F238E27FC236}">
                <a16:creationId xmlns:a16="http://schemas.microsoft.com/office/drawing/2014/main" id="{04BFFA46-2412-49EA-B8F4-96D119F2FE12}"/>
              </a:ext>
            </a:extLst>
          </p:cNvPr>
          <p:cNvSpPr/>
          <p:nvPr/>
        </p:nvSpPr>
        <p:spPr>
          <a:xfrm>
            <a:off x="5956300" y="2552700"/>
            <a:ext cx="241300" cy="203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2" name="מחבר ישר 51">
            <a:extLst>
              <a:ext uri="{FF2B5EF4-FFF2-40B4-BE49-F238E27FC236}">
                <a16:creationId xmlns:a16="http://schemas.microsoft.com/office/drawing/2014/main" id="{3527FB71-B8E7-41E9-91B1-8FDF088D5E6A}"/>
              </a:ext>
            </a:extLst>
          </p:cNvPr>
          <p:cNvCxnSpPr>
            <a:cxnSpLocks/>
          </p:cNvCxnSpPr>
          <p:nvPr/>
        </p:nvCxnSpPr>
        <p:spPr>
          <a:xfrm flipH="1">
            <a:off x="4684710" y="2540000"/>
            <a:ext cx="1271591" cy="1572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מחבר ישר 52">
            <a:extLst>
              <a:ext uri="{FF2B5EF4-FFF2-40B4-BE49-F238E27FC236}">
                <a16:creationId xmlns:a16="http://schemas.microsoft.com/office/drawing/2014/main" id="{F570721F-D955-4631-94FF-12C4269A7AA4}"/>
              </a:ext>
            </a:extLst>
          </p:cNvPr>
          <p:cNvCxnSpPr>
            <a:cxnSpLocks/>
          </p:cNvCxnSpPr>
          <p:nvPr/>
        </p:nvCxnSpPr>
        <p:spPr>
          <a:xfrm>
            <a:off x="6159500" y="2540000"/>
            <a:ext cx="521494" cy="1572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מחבר ישר 53">
            <a:extLst>
              <a:ext uri="{FF2B5EF4-FFF2-40B4-BE49-F238E27FC236}">
                <a16:creationId xmlns:a16="http://schemas.microsoft.com/office/drawing/2014/main" id="{1F34A613-C4A9-431E-9E13-F5792BE693C6}"/>
              </a:ext>
            </a:extLst>
          </p:cNvPr>
          <p:cNvCxnSpPr>
            <a:cxnSpLocks/>
          </p:cNvCxnSpPr>
          <p:nvPr/>
        </p:nvCxnSpPr>
        <p:spPr>
          <a:xfrm>
            <a:off x="6197600" y="2768600"/>
            <a:ext cx="502444" cy="39315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מחבר ישר 54">
            <a:extLst>
              <a:ext uri="{FF2B5EF4-FFF2-40B4-BE49-F238E27FC236}">
                <a16:creationId xmlns:a16="http://schemas.microsoft.com/office/drawing/2014/main" id="{46228C23-5877-4B7D-8F63-ECC67E693B60}"/>
              </a:ext>
            </a:extLst>
          </p:cNvPr>
          <p:cNvCxnSpPr>
            <a:cxnSpLocks/>
          </p:cNvCxnSpPr>
          <p:nvPr/>
        </p:nvCxnSpPr>
        <p:spPr>
          <a:xfrm flipH="1">
            <a:off x="4684710" y="2768600"/>
            <a:ext cx="1271591" cy="39315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תמונה 17">
            <a:extLst>
              <a:ext uri="{FF2B5EF4-FFF2-40B4-BE49-F238E27FC236}">
                <a16:creationId xmlns:a16="http://schemas.microsoft.com/office/drawing/2014/main" id="{CA95A78D-7ED1-4B62-8772-EA929EEED4E4}"/>
              </a:ext>
            </a:extLst>
          </p:cNvPr>
          <p:cNvPicPr>
            <a:picLocks noChangeAspect="1"/>
          </p:cNvPicPr>
          <p:nvPr/>
        </p:nvPicPr>
        <p:blipFill>
          <a:blip r:embed="rId6"/>
          <a:stretch>
            <a:fillRect/>
          </a:stretch>
        </p:blipFill>
        <p:spPr>
          <a:xfrm>
            <a:off x="4643437" y="4099870"/>
            <a:ext cx="2066925" cy="2600325"/>
          </a:xfrm>
          <a:prstGeom prst="rect">
            <a:avLst/>
          </a:prstGeom>
        </p:spPr>
      </p:pic>
      <p:sp>
        <p:nvSpPr>
          <p:cNvPr id="60" name="מלבן 59">
            <a:extLst>
              <a:ext uri="{FF2B5EF4-FFF2-40B4-BE49-F238E27FC236}">
                <a16:creationId xmlns:a16="http://schemas.microsoft.com/office/drawing/2014/main" id="{47C5713D-F7E0-46EA-9EAF-820D762DEC40}"/>
              </a:ext>
            </a:extLst>
          </p:cNvPr>
          <p:cNvSpPr/>
          <p:nvPr/>
        </p:nvSpPr>
        <p:spPr>
          <a:xfrm>
            <a:off x="10020300" y="2552700"/>
            <a:ext cx="241300" cy="203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8" name="מחבר ישר 67">
            <a:extLst>
              <a:ext uri="{FF2B5EF4-FFF2-40B4-BE49-F238E27FC236}">
                <a16:creationId xmlns:a16="http://schemas.microsoft.com/office/drawing/2014/main" id="{249D5EB8-B5BA-4D2A-8558-770F1C5363D8}"/>
              </a:ext>
            </a:extLst>
          </p:cNvPr>
          <p:cNvCxnSpPr>
            <a:cxnSpLocks/>
          </p:cNvCxnSpPr>
          <p:nvPr/>
        </p:nvCxnSpPr>
        <p:spPr>
          <a:xfrm flipH="1">
            <a:off x="9854639" y="2540000"/>
            <a:ext cx="165662" cy="1572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מחבר ישר 69">
            <a:extLst>
              <a:ext uri="{FF2B5EF4-FFF2-40B4-BE49-F238E27FC236}">
                <a16:creationId xmlns:a16="http://schemas.microsoft.com/office/drawing/2014/main" id="{B7624704-2779-43F4-B001-ED918A1DCC75}"/>
              </a:ext>
            </a:extLst>
          </p:cNvPr>
          <p:cNvCxnSpPr>
            <a:cxnSpLocks/>
          </p:cNvCxnSpPr>
          <p:nvPr/>
        </p:nvCxnSpPr>
        <p:spPr>
          <a:xfrm>
            <a:off x="10223500" y="2540000"/>
            <a:ext cx="1689102" cy="15598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מחבר ישר 70">
            <a:extLst>
              <a:ext uri="{FF2B5EF4-FFF2-40B4-BE49-F238E27FC236}">
                <a16:creationId xmlns:a16="http://schemas.microsoft.com/office/drawing/2014/main" id="{7461771C-303F-43D4-976D-972104C843BF}"/>
              </a:ext>
            </a:extLst>
          </p:cNvPr>
          <p:cNvCxnSpPr>
            <a:cxnSpLocks/>
          </p:cNvCxnSpPr>
          <p:nvPr/>
        </p:nvCxnSpPr>
        <p:spPr>
          <a:xfrm>
            <a:off x="10261600" y="2768600"/>
            <a:ext cx="1651002" cy="39315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מחבר ישר 71">
            <a:extLst>
              <a:ext uri="{FF2B5EF4-FFF2-40B4-BE49-F238E27FC236}">
                <a16:creationId xmlns:a16="http://schemas.microsoft.com/office/drawing/2014/main" id="{4A54D909-1FC6-4A64-92E0-9D4ADFDAF5BD}"/>
              </a:ext>
            </a:extLst>
          </p:cNvPr>
          <p:cNvCxnSpPr>
            <a:cxnSpLocks/>
          </p:cNvCxnSpPr>
          <p:nvPr/>
        </p:nvCxnSpPr>
        <p:spPr>
          <a:xfrm flipH="1">
            <a:off x="9845677" y="2768600"/>
            <a:ext cx="174624" cy="39315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תמונה 20">
            <a:extLst>
              <a:ext uri="{FF2B5EF4-FFF2-40B4-BE49-F238E27FC236}">
                <a16:creationId xmlns:a16="http://schemas.microsoft.com/office/drawing/2014/main" id="{40A09DA6-BFF7-4E90-B913-C14D61E6BE81}"/>
              </a:ext>
            </a:extLst>
          </p:cNvPr>
          <p:cNvPicPr>
            <a:picLocks noChangeAspect="1"/>
          </p:cNvPicPr>
          <p:nvPr/>
        </p:nvPicPr>
        <p:blipFill>
          <a:blip r:embed="rId7"/>
          <a:stretch>
            <a:fillRect/>
          </a:stretch>
        </p:blipFill>
        <p:spPr>
          <a:xfrm>
            <a:off x="9845677" y="4099869"/>
            <a:ext cx="2066925" cy="2600325"/>
          </a:xfrm>
          <a:prstGeom prst="rect">
            <a:avLst/>
          </a:prstGeom>
        </p:spPr>
      </p:pic>
      <p:sp>
        <p:nvSpPr>
          <p:cNvPr id="81" name="כותרת 1">
            <a:extLst>
              <a:ext uri="{FF2B5EF4-FFF2-40B4-BE49-F238E27FC236}">
                <a16:creationId xmlns:a16="http://schemas.microsoft.com/office/drawing/2014/main" id="{9E6CED0F-7579-4568-A86C-B9779CC38462}"/>
              </a:ext>
            </a:extLst>
          </p:cNvPr>
          <p:cNvSpPr txBox="1">
            <a:spLocks/>
          </p:cNvSpPr>
          <p:nvPr/>
        </p:nvSpPr>
        <p:spPr>
          <a:xfrm>
            <a:off x="277483" y="1385752"/>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Ground Truth</a:t>
            </a:r>
            <a:endParaRPr lang="he-IL" sz="2800" b="1" dirty="0"/>
          </a:p>
        </p:txBody>
      </p:sp>
      <p:sp>
        <p:nvSpPr>
          <p:cNvPr id="82" name="כותרת 1">
            <a:extLst>
              <a:ext uri="{FF2B5EF4-FFF2-40B4-BE49-F238E27FC236}">
                <a16:creationId xmlns:a16="http://schemas.microsoft.com/office/drawing/2014/main" id="{D265D869-5D57-4199-88F4-D1991AF3DD67}"/>
              </a:ext>
            </a:extLst>
          </p:cNvPr>
          <p:cNvSpPr txBox="1">
            <a:spLocks/>
          </p:cNvSpPr>
          <p:nvPr/>
        </p:nvSpPr>
        <p:spPr>
          <a:xfrm>
            <a:off x="4383480" y="1382924"/>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Downgraded</a:t>
            </a:r>
            <a:endParaRPr lang="he-IL" sz="2800" b="1" dirty="0"/>
          </a:p>
        </p:txBody>
      </p:sp>
      <p:sp>
        <p:nvSpPr>
          <p:cNvPr id="83" name="כותרת 1">
            <a:extLst>
              <a:ext uri="{FF2B5EF4-FFF2-40B4-BE49-F238E27FC236}">
                <a16:creationId xmlns:a16="http://schemas.microsoft.com/office/drawing/2014/main" id="{83CA9D40-D1B9-40A2-B3B9-BE7C12773AA2}"/>
              </a:ext>
            </a:extLst>
          </p:cNvPr>
          <p:cNvSpPr txBox="1">
            <a:spLocks/>
          </p:cNvSpPr>
          <p:nvPr/>
        </p:nvSpPr>
        <p:spPr>
          <a:xfrm>
            <a:off x="8622265" y="1409351"/>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Prediction</a:t>
            </a:r>
            <a:endParaRPr lang="he-IL" sz="2800" b="1" dirty="0"/>
          </a:p>
        </p:txBody>
      </p:sp>
    </p:spTree>
    <p:extLst>
      <p:ext uri="{BB962C8B-B14F-4D97-AF65-F5344CB8AC3E}">
        <p14:creationId xmlns:p14="http://schemas.microsoft.com/office/powerpoint/2010/main" val="235992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53" presetClass="entr" presetSubtype="16"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500" fill="hold"/>
                                        <p:tgtEl>
                                          <p:spTgt spid="51"/>
                                        </p:tgtEl>
                                        <p:attrNameLst>
                                          <p:attrName>ppt_w</p:attrName>
                                        </p:attrNameLst>
                                      </p:cBhvr>
                                      <p:tavLst>
                                        <p:tav tm="0">
                                          <p:val>
                                            <p:fltVal val="0"/>
                                          </p:val>
                                        </p:tav>
                                        <p:tav tm="100000">
                                          <p:val>
                                            <p:strVal val="#ppt_w"/>
                                          </p:val>
                                        </p:tav>
                                      </p:tavLst>
                                    </p:anim>
                                    <p:anim calcmode="lin" valueType="num">
                                      <p:cBhvr>
                                        <p:cTn id="40" dur="500" fill="hold"/>
                                        <p:tgtEl>
                                          <p:spTgt spid="51"/>
                                        </p:tgtEl>
                                        <p:attrNameLst>
                                          <p:attrName>ppt_h</p:attrName>
                                        </p:attrNameLst>
                                      </p:cBhvr>
                                      <p:tavLst>
                                        <p:tav tm="0">
                                          <p:val>
                                            <p:fltVal val="0"/>
                                          </p:val>
                                        </p:tav>
                                        <p:tav tm="100000">
                                          <p:val>
                                            <p:strVal val="#ppt_h"/>
                                          </p:val>
                                        </p:tav>
                                      </p:tavLst>
                                    </p:anim>
                                    <p:animEffect transition="in" filter="fade">
                                      <p:cBhvr>
                                        <p:cTn id="41" dur="500"/>
                                        <p:tgtEl>
                                          <p:spTgt spid="51"/>
                                        </p:tgtEl>
                                      </p:cBhvr>
                                    </p:animEffect>
                                  </p:childTnLst>
                                </p:cTn>
                              </p:par>
                              <p:par>
                                <p:cTn id="42" presetID="53" presetClass="entr" presetSubtype="16"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ppt_w</p:attrName>
                                        </p:attrNameLst>
                                      </p:cBhvr>
                                      <p:tavLst>
                                        <p:tav tm="0">
                                          <p:val>
                                            <p:fltVal val="0"/>
                                          </p:val>
                                        </p:tav>
                                        <p:tav tm="100000">
                                          <p:val>
                                            <p:strVal val="#ppt_w"/>
                                          </p:val>
                                        </p:tav>
                                      </p:tavLst>
                                    </p:anim>
                                    <p:anim calcmode="lin" valueType="num">
                                      <p:cBhvr>
                                        <p:cTn id="45" dur="500" fill="hold"/>
                                        <p:tgtEl>
                                          <p:spTgt spid="52"/>
                                        </p:tgtEl>
                                        <p:attrNameLst>
                                          <p:attrName>ppt_h</p:attrName>
                                        </p:attrNameLst>
                                      </p:cBhvr>
                                      <p:tavLst>
                                        <p:tav tm="0">
                                          <p:val>
                                            <p:fltVal val="0"/>
                                          </p:val>
                                        </p:tav>
                                        <p:tav tm="100000">
                                          <p:val>
                                            <p:strVal val="#ppt_h"/>
                                          </p:val>
                                        </p:tav>
                                      </p:tavLst>
                                    </p:anim>
                                    <p:animEffect transition="in" filter="fade">
                                      <p:cBhvr>
                                        <p:cTn id="46" dur="500"/>
                                        <p:tgtEl>
                                          <p:spTgt spid="52"/>
                                        </p:tgtEl>
                                      </p:cBhvr>
                                    </p:animEffect>
                                  </p:childTnLst>
                                </p:cTn>
                              </p:par>
                              <p:par>
                                <p:cTn id="47" presetID="53" presetClass="entr" presetSubtype="16"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p:cTn id="49" dur="500" fill="hold"/>
                                        <p:tgtEl>
                                          <p:spTgt spid="55"/>
                                        </p:tgtEl>
                                        <p:attrNameLst>
                                          <p:attrName>ppt_w</p:attrName>
                                        </p:attrNameLst>
                                      </p:cBhvr>
                                      <p:tavLst>
                                        <p:tav tm="0">
                                          <p:val>
                                            <p:fltVal val="0"/>
                                          </p:val>
                                        </p:tav>
                                        <p:tav tm="100000">
                                          <p:val>
                                            <p:strVal val="#ppt_w"/>
                                          </p:val>
                                        </p:tav>
                                      </p:tavLst>
                                    </p:anim>
                                    <p:anim calcmode="lin" valueType="num">
                                      <p:cBhvr>
                                        <p:cTn id="50" dur="500" fill="hold"/>
                                        <p:tgtEl>
                                          <p:spTgt spid="55"/>
                                        </p:tgtEl>
                                        <p:attrNameLst>
                                          <p:attrName>ppt_h</p:attrName>
                                        </p:attrNameLst>
                                      </p:cBhvr>
                                      <p:tavLst>
                                        <p:tav tm="0">
                                          <p:val>
                                            <p:fltVal val="0"/>
                                          </p:val>
                                        </p:tav>
                                        <p:tav tm="100000">
                                          <p:val>
                                            <p:strVal val="#ppt_h"/>
                                          </p:val>
                                        </p:tav>
                                      </p:tavLst>
                                    </p:anim>
                                    <p:animEffect transition="in" filter="fade">
                                      <p:cBhvr>
                                        <p:cTn id="51" dur="500"/>
                                        <p:tgtEl>
                                          <p:spTgt spid="55"/>
                                        </p:tgtEl>
                                      </p:cBhvr>
                                    </p:animEffect>
                                  </p:childTnLst>
                                </p:cTn>
                              </p:par>
                              <p:par>
                                <p:cTn id="52" presetID="53" presetClass="entr" presetSubtype="16"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 calcmode="lin" valueType="num">
                                      <p:cBhvr>
                                        <p:cTn id="54" dur="500" fill="hold"/>
                                        <p:tgtEl>
                                          <p:spTgt spid="54"/>
                                        </p:tgtEl>
                                        <p:attrNameLst>
                                          <p:attrName>ppt_w</p:attrName>
                                        </p:attrNameLst>
                                      </p:cBhvr>
                                      <p:tavLst>
                                        <p:tav tm="0">
                                          <p:val>
                                            <p:fltVal val="0"/>
                                          </p:val>
                                        </p:tav>
                                        <p:tav tm="100000">
                                          <p:val>
                                            <p:strVal val="#ppt_w"/>
                                          </p:val>
                                        </p:tav>
                                      </p:tavLst>
                                    </p:anim>
                                    <p:anim calcmode="lin" valueType="num">
                                      <p:cBhvr>
                                        <p:cTn id="55" dur="500" fill="hold"/>
                                        <p:tgtEl>
                                          <p:spTgt spid="54"/>
                                        </p:tgtEl>
                                        <p:attrNameLst>
                                          <p:attrName>ppt_h</p:attrName>
                                        </p:attrNameLst>
                                      </p:cBhvr>
                                      <p:tavLst>
                                        <p:tav tm="0">
                                          <p:val>
                                            <p:fltVal val="0"/>
                                          </p:val>
                                        </p:tav>
                                        <p:tav tm="100000">
                                          <p:val>
                                            <p:strVal val="#ppt_h"/>
                                          </p:val>
                                        </p:tav>
                                      </p:tavLst>
                                    </p:anim>
                                    <p:animEffect transition="in" filter="fade">
                                      <p:cBhvr>
                                        <p:cTn id="56" dur="500"/>
                                        <p:tgtEl>
                                          <p:spTgt spid="54"/>
                                        </p:tgtEl>
                                      </p:cBhvr>
                                    </p:animEffect>
                                  </p:childTnLst>
                                </p:cTn>
                              </p:par>
                              <p:par>
                                <p:cTn id="57" presetID="53" presetClass="entr" presetSubtype="16"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p:cTn id="59" dur="500" fill="hold"/>
                                        <p:tgtEl>
                                          <p:spTgt spid="53"/>
                                        </p:tgtEl>
                                        <p:attrNameLst>
                                          <p:attrName>ppt_w</p:attrName>
                                        </p:attrNameLst>
                                      </p:cBhvr>
                                      <p:tavLst>
                                        <p:tav tm="0">
                                          <p:val>
                                            <p:fltVal val="0"/>
                                          </p:val>
                                        </p:tav>
                                        <p:tav tm="100000">
                                          <p:val>
                                            <p:strVal val="#ppt_w"/>
                                          </p:val>
                                        </p:tav>
                                      </p:tavLst>
                                    </p:anim>
                                    <p:anim calcmode="lin" valueType="num">
                                      <p:cBhvr>
                                        <p:cTn id="60" dur="500" fill="hold"/>
                                        <p:tgtEl>
                                          <p:spTgt spid="53"/>
                                        </p:tgtEl>
                                        <p:attrNameLst>
                                          <p:attrName>ppt_h</p:attrName>
                                        </p:attrNameLst>
                                      </p:cBhvr>
                                      <p:tavLst>
                                        <p:tav tm="0">
                                          <p:val>
                                            <p:fltVal val="0"/>
                                          </p:val>
                                        </p:tav>
                                        <p:tav tm="100000">
                                          <p:val>
                                            <p:strVal val="#ppt_h"/>
                                          </p:val>
                                        </p:tav>
                                      </p:tavLst>
                                    </p:anim>
                                    <p:animEffect transition="in" filter="fade">
                                      <p:cBhvr>
                                        <p:cTn id="61" dur="500"/>
                                        <p:tgtEl>
                                          <p:spTgt spid="53"/>
                                        </p:tgtEl>
                                      </p:cBhvr>
                                    </p:animEffect>
                                  </p:childTnLst>
                                </p:cTn>
                              </p:par>
                              <p:par>
                                <p:cTn id="62" presetID="53" presetClass="entr" presetSubtype="16"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p:cTn id="71" dur="500" fill="hold"/>
                                        <p:tgtEl>
                                          <p:spTgt spid="60"/>
                                        </p:tgtEl>
                                        <p:attrNameLst>
                                          <p:attrName>ppt_w</p:attrName>
                                        </p:attrNameLst>
                                      </p:cBhvr>
                                      <p:tavLst>
                                        <p:tav tm="0">
                                          <p:val>
                                            <p:fltVal val="0"/>
                                          </p:val>
                                        </p:tav>
                                        <p:tav tm="100000">
                                          <p:val>
                                            <p:strVal val="#ppt_w"/>
                                          </p:val>
                                        </p:tav>
                                      </p:tavLst>
                                    </p:anim>
                                    <p:anim calcmode="lin" valueType="num">
                                      <p:cBhvr>
                                        <p:cTn id="72" dur="500" fill="hold"/>
                                        <p:tgtEl>
                                          <p:spTgt spid="60"/>
                                        </p:tgtEl>
                                        <p:attrNameLst>
                                          <p:attrName>ppt_h</p:attrName>
                                        </p:attrNameLst>
                                      </p:cBhvr>
                                      <p:tavLst>
                                        <p:tav tm="0">
                                          <p:val>
                                            <p:fltVal val="0"/>
                                          </p:val>
                                        </p:tav>
                                        <p:tav tm="100000">
                                          <p:val>
                                            <p:strVal val="#ppt_h"/>
                                          </p:val>
                                        </p:tav>
                                      </p:tavLst>
                                    </p:anim>
                                    <p:animEffect transition="in" filter="fade">
                                      <p:cBhvr>
                                        <p:cTn id="73" dur="500"/>
                                        <p:tgtEl>
                                          <p:spTgt spid="60"/>
                                        </p:tgtEl>
                                      </p:cBhvr>
                                    </p:animEffect>
                                  </p:childTnLst>
                                </p:cTn>
                              </p:par>
                              <p:par>
                                <p:cTn id="74" presetID="53" presetClass="entr" presetSubtype="16" fill="hold" nodeType="withEffect">
                                  <p:stCondLst>
                                    <p:cond delay="0"/>
                                  </p:stCondLst>
                                  <p:childTnLst>
                                    <p:set>
                                      <p:cBhvr>
                                        <p:cTn id="75" dur="1" fill="hold">
                                          <p:stCondLst>
                                            <p:cond delay="0"/>
                                          </p:stCondLst>
                                        </p:cTn>
                                        <p:tgtEl>
                                          <p:spTgt spid="70"/>
                                        </p:tgtEl>
                                        <p:attrNameLst>
                                          <p:attrName>style.visibility</p:attrName>
                                        </p:attrNameLst>
                                      </p:cBhvr>
                                      <p:to>
                                        <p:strVal val="visible"/>
                                      </p:to>
                                    </p:set>
                                    <p:anim calcmode="lin" valueType="num">
                                      <p:cBhvr>
                                        <p:cTn id="76" dur="500" fill="hold"/>
                                        <p:tgtEl>
                                          <p:spTgt spid="70"/>
                                        </p:tgtEl>
                                        <p:attrNameLst>
                                          <p:attrName>ppt_w</p:attrName>
                                        </p:attrNameLst>
                                      </p:cBhvr>
                                      <p:tavLst>
                                        <p:tav tm="0">
                                          <p:val>
                                            <p:fltVal val="0"/>
                                          </p:val>
                                        </p:tav>
                                        <p:tav tm="100000">
                                          <p:val>
                                            <p:strVal val="#ppt_w"/>
                                          </p:val>
                                        </p:tav>
                                      </p:tavLst>
                                    </p:anim>
                                    <p:anim calcmode="lin" valueType="num">
                                      <p:cBhvr>
                                        <p:cTn id="77" dur="500" fill="hold"/>
                                        <p:tgtEl>
                                          <p:spTgt spid="70"/>
                                        </p:tgtEl>
                                        <p:attrNameLst>
                                          <p:attrName>ppt_h</p:attrName>
                                        </p:attrNameLst>
                                      </p:cBhvr>
                                      <p:tavLst>
                                        <p:tav tm="0">
                                          <p:val>
                                            <p:fltVal val="0"/>
                                          </p:val>
                                        </p:tav>
                                        <p:tav tm="100000">
                                          <p:val>
                                            <p:strVal val="#ppt_h"/>
                                          </p:val>
                                        </p:tav>
                                      </p:tavLst>
                                    </p:anim>
                                    <p:animEffect transition="in" filter="fade">
                                      <p:cBhvr>
                                        <p:cTn id="78" dur="500"/>
                                        <p:tgtEl>
                                          <p:spTgt spid="70"/>
                                        </p:tgtEl>
                                      </p:cBhvr>
                                    </p:animEffect>
                                  </p:childTnLst>
                                </p:cTn>
                              </p:par>
                              <p:par>
                                <p:cTn id="79" presetID="53" presetClass="entr" presetSubtype="16"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p:cTn id="81" dur="500" fill="hold"/>
                                        <p:tgtEl>
                                          <p:spTgt spid="71"/>
                                        </p:tgtEl>
                                        <p:attrNameLst>
                                          <p:attrName>ppt_w</p:attrName>
                                        </p:attrNameLst>
                                      </p:cBhvr>
                                      <p:tavLst>
                                        <p:tav tm="0">
                                          <p:val>
                                            <p:fltVal val="0"/>
                                          </p:val>
                                        </p:tav>
                                        <p:tav tm="100000">
                                          <p:val>
                                            <p:strVal val="#ppt_w"/>
                                          </p:val>
                                        </p:tav>
                                      </p:tavLst>
                                    </p:anim>
                                    <p:anim calcmode="lin" valueType="num">
                                      <p:cBhvr>
                                        <p:cTn id="82" dur="500" fill="hold"/>
                                        <p:tgtEl>
                                          <p:spTgt spid="71"/>
                                        </p:tgtEl>
                                        <p:attrNameLst>
                                          <p:attrName>ppt_h</p:attrName>
                                        </p:attrNameLst>
                                      </p:cBhvr>
                                      <p:tavLst>
                                        <p:tav tm="0">
                                          <p:val>
                                            <p:fltVal val="0"/>
                                          </p:val>
                                        </p:tav>
                                        <p:tav tm="100000">
                                          <p:val>
                                            <p:strVal val="#ppt_h"/>
                                          </p:val>
                                        </p:tav>
                                      </p:tavLst>
                                    </p:anim>
                                    <p:animEffect transition="in" filter="fade">
                                      <p:cBhvr>
                                        <p:cTn id="83" dur="500"/>
                                        <p:tgtEl>
                                          <p:spTgt spid="71"/>
                                        </p:tgtEl>
                                      </p:cBhvr>
                                    </p:animEffect>
                                  </p:childTnLst>
                                </p:cTn>
                              </p:par>
                              <p:par>
                                <p:cTn id="84" presetID="53" presetClass="entr" presetSubtype="16" fill="hold" nodeType="withEffect">
                                  <p:stCondLst>
                                    <p:cond delay="0"/>
                                  </p:stCondLst>
                                  <p:childTnLst>
                                    <p:set>
                                      <p:cBhvr>
                                        <p:cTn id="85" dur="1" fill="hold">
                                          <p:stCondLst>
                                            <p:cond delay="0"/>
                                          </p:stCondLst>
                                        </p:cTn>
                                        <p:tgtEl>
                                          <p:spTgt spid="72"/>
                                        </p:tgtEl>
                                        <p:attrNameLst>
                                          <p:attrName>style.visibility</p:attrName>
                                        </p:attrNameLst>
                                      </p:cBhvr>
                                      <p:to>
                                        <p:strVal val="visible"/>
                                      </p:to>
                                    </p:set>
                                    <p:anim calcmode="lin" valueType="num">
                                      <p:cBhvr>
                                        <p:cTn id="86" dur="500" fill="hold"/>
                                        <p:tgtEl>
                                          <p:spTgt spid="72"/>
                                        </p:tgtEl>
                                        <p:attrNameLst>
                                          <p:attrName>ppt_w</p:attrName>
                                        </p:attrNameLst>
                                      </p:cBhvr>
                                      <p:tavLst>
                                        <p:tav tm="0">
                                          <p:val>
                                            <p:fltVal val="0"/>
                                          </p:val>
                                        </p:tav>
                                        <p:tav tm="100000">
                                          <p:val>
                                            <p:strVal val="#ppt_w"/>
                                          </p:val>
                                        </p:tav>
                                      </p:tavLst>
                                    </p:anim>
                                    <p:anim calcmode="lin" valueType="num">
                                      <p:cBhvr>
                                        <p:cTn id="87" dur="500" fill="hold"/>
                                        <p:tgtEl>
                                          <p:spTgt spid="72"/>
                                        </p:tgtEl>
                                        <p:attrNameLst>
                                          <p:attrName>ppt_h</p:attrName>
                                        </p:attrNameLst>
                                      </p:cBhvr>
                                      <p:tavLst>
                                        <p:tav tm="0">
                                          <p:val>
                                            <p:fltVal val="0"/>
                                          </p:val>
                                        </p:tav>
                                        <p:tav tm="100000">
                                          <p:val>
                                            <p:strVal val="#ppt_h"/>
                                          </p:val>
                                        </p:tav>
                                      </p:tavLst>
                                    </p:anim>
                                    <p:animEffect transition="in" filter="fade">
                                      <p:cBhvr>
                                        <p:cTn id="88" dur="500"/>
                                        <p:tgtEl>
                                          <p:spTgt spid="72"/>
                                        </p:tgtEl>
                                      </p:cBhvr>
                                    </p:animEffect>
                                  </p:childTnLst>
                                </p:cTn>
                              </p:par>
                              <p:par>
                                <p:cTn id="89" presetID="53" presetClass="entr" presetSubtype="16"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anim calcmode="lin" valueType="num">
                                      <p:cBhvr>
                                        <p:cTn id="91" dur="500" fill="hold"/>
                                        <p:tgtEl>
                                          <p:spTgt spid="68"/>
                                        </p:tgtEl>
                                        <p:attrNameLst>
                                          <p:attrName>ppt_w</p:attrName>
                                        </p:attrNameLst>
                                      </p:cBhvr>
                                      <p:tavLst>
                                        <p:tav tm="0">
                                          <p:val>
                                            <p:fltVal val="0"/>
                                          </p:val>
                                        </p:tav>
                                        <p:tav tm="100000">
                                          <p:val>
                                            <p:strVal val="#ppt_w"/>
                                          </p:val>
                                        </p:tav>
                                      </p:tavLst>
                                    </p:anim>
                                    <p:anim calcmode="lin" valueType="num">
                                      <p:cBhvr>
                                        <p:cTn id="92" dur="500" fill="hold"/>
                                        <p:tgtEl>
                                          <p:spTgt spid="68"/>
                                        </p:tgtEl>
                                        <p:attrNameLst>
                                          <p:attrName>ppt_h</p:attrName>
                                        </p:attrNameLst>
                                      </p:cBhvr>
                                      <p:tavLst>
                                        <p:tav tm="0">
                                          <p:val>
                                            <p:fltVal val="0"/>
                                          </p:val>
                                        </p:tav>
                                        <p:tav tm="100000">
                                          <p:val>
                                            <p:strVal val="#ppt_h"/>
                                          </p:val>
                                        </p:tav>
                                      </p:tavLst>
                                    </p:anim>
                                    <p:animEffect transition="in" filter="fade">
                                      <p:cBhvr>
                                        <p:cTn id="93" dur="500"/>
                                        <p:tgtEl>
                                          <p:spTgt spid="68"/>
                                        </p:tgtEl>
                                      </p:cBhvr>
                                    </p:animEffect>
                                  </p:childTnLst>
                                </p:cTn>
                              </p:par>
                              <p:par>
                                <p:cTn id="94" presetID="53" presetClass="entr" presetSubtype="16" fill="hold"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p:cTn id="96" dur="500" fill="hold"/>
                                        <p:tgtEl>
                                          <p:spTgt spid="21"/>
                                        </p:tgtEl>
                                        <p:attrNameLst>
                                          <p:attrName>ppt_w</p:attrName>
                                        </p:attrNameLst>
                                      </p:cBhvr>
                                      <p:tavLst>
                                        <p:tav tm="0">
                                          <p:val>
                                            <p:fltVal val="0"/>
                                          </p:val>
                                        </p:tav>
                                        <p:tav tm="100000">
                                          <p:val>
                                            <p:strVal val="#ppt_w"/>
                                          </p:val>
                                        </p:tav>
                                      </p:tavLst>
                                    </p:anim>
                                    <p:anim calcmode="lin" valueType="num">
                                      <p:cBhvr>
                                        <p:cTn id="97" dur="500" fill="hold"/>
                                        <p:tgtEl>
                                          <p:spTgt spid="21"/>
                                        </p:tgtEl>
                                        <p:attrNameLst>
                                          <p:attrName>ppt_h</p:attrName>
                                        </p:attrNameLst>
                                      </p:cBhvr>
                                      <p:tavLst>
                                        <p:tav tm="0">
                                          <p:val>
                                            <p:fltVal val="0"/>
                                          </p:val>
                                        </p:tav>
                                        <p:tav tm="100000">
                                          <p:val>
                                            <p:strVal val="#ppt_h"/>
                                          </p:val>
                                        </p:tav>
                                      </p:tavLst>
                                    </p:anim>
                                    <p:animEffect transition="in" filter="fade">
                                      <p:cBhvr>
                                        <p:cTn id="9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1" grpId="0" animBg="1"/>
      <p:bldP spid="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412ACD2E-6D8D-448A-B610-EFF12720F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099" y="2107385"/>
            <a:ext cx="1731501" cy="1714500"/>
          </a:xfrm>
          <a:prstGeom prst="rect">
            <a:avLst/>
          </a:prstGeom>
        </p:spPr>
      </p:pic>
      <p:pic>
        <p:nvPicPr>
          <p:cNvPr id="8" name="תמונה 7">
            <a:extLst>
              <a:ext uri="{FF2B5EF4-FFF2-40B4-BE49-F238E27FC236}">
                <a16:creationId xmlns:a16="http://schemas.microsoft.com/office/drawing/2014/main" id="{C2A3EA78-C0CA-450C-A162-DCC63C24A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098" y="2127250"/>
            <a:ext cx="1731501" cy="1714500"/>
          </a:xfrm>
          <a:prstGeom prst="rect">
            <a:avLst/>
          </a:prstGeom>
        </p:spPr>
      </p:pic>
      <p:pic>
        <p:nvPicPr>
          <p:cNvPr id="5" name="תמונה 4">
            <a:extLst>
              <a:ext uri="{FF2B5EF4-FFF2-40B4-BE49-F238E27FC236}">
                <a16:creationId xmlns:a16="http://schemas.microsoft.com/office/drawing/2014/main" id="{4BAF5830-FC0B-44E7-AF14-4363467C4C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198" y="2025008"/>
            <a:ext cx="1714500" cy="1714500"/>
          </a:xfrm>
          <a:prstGeom prst="rect">
            <a:avLst/>
          </a:prstGeom>
        </p:spPr>
      </p:pic>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Results</a:t>
            </a:r>
            <a:endParaRPr lang="he-IL" b="1" dirty="0"/>
          </a:p>
        </p:txBody>
      </p:sp>
      <p:sp>
        <p:nvSpPr>
          <p:cNvPr id="75" name="חץ: ימינה 74">
            <a:extLst>
              <a:ext uri="{FF2B5EF4-FFF2-40B4-BE49-F238E27FC236}">
                <a16:creationId xmlns:a16="http://schemas.microsoft.com/office/drawing/2014/main" id="{D1DC83AD-996C-4C21-9E16-87041DF7F165}"/>
              </a:ext>
            </a:extLst>
          </p:cNvPr>
          <p:cNvSpPr/>
          <p:nvPr/>
        </p:nvSpPr>
        <p:spPr>
          <a:xfrm>
            <a:off x="2337361" y="2628900"/>
            <a:ext cx="1913964" cy="5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latin typeface="David" panose="020E0502060401010101" pitchFamily="34" charset="-79"/>
                <a:cs typeface="David" panose="020E0502060401010101" pitchFamily="34" charset="-79"/>
              </a:rPr>
              <a:t>SPCC= 0.097</a:t>
            </a:r>
            <a:endParaRPr lang="he-IL" dirty="0"/>
          </a:p>
        </p:txBody>
      </p:sp>
      <p:sp>
        <p:nvSpPr>
          <p:cNvPr id="76" name="חץ: ימינה 75">
            <a:extLst>
              <a:ext uri="{FF2B5EF4-FFF2-40B4-BE49-F238E27FC236}">
                <a16:creationId xmlns:a16="http://schemas.microsoft.com/office/drawing/2014/main" id="{2D44D1E5-DBCE-4EEB-B6C3-9C3CF7F2E727}"/>
              </a:ext>
            </a:extLst>
          </p:cNvPr>
          <p:cNvSpPr/>
          <p:nvPr/>
        </p:nvSpPr>
        <p:spPr>
          <a:xfrm>
            <a:off x="6402488" y="2615879"/>
            <a:ext cx="1913964" cy="532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latin typeface="David" panose="020E0502060401010101" pitchFamily="34" charset="-79"/>
                <a:cs typeface="David" panose="020E0502060401010101" pitchFamily="34" charset="-79"/>
              </a:rPr>
              <a:t>SPCC= 0.112</a:t>
            </a:r>
            <a:endParaRPr lang="he-IL" dirty="0"/>
          </a:p>
        </p:txBody>
      </p:sp>
      <p:sp>
        <p:nvSpPr>
          <p:cNvPr id="38" name="מלבן 37">
            <a:extLst>
              <a:ext uri="{FF2B5EF4-FFF2-40B4-BE49-F238E27FC236}">
                <a16:creationId xmlns:a16="http://schemas.microsoft.com/office/drawing/2014/main" id="{89480D7C-2AD7-4A39-8BA3-5298072E505F}"/>
              </a:ext>
            </a:extLst>
          </p:cNvPr>
          <p:cNvSpPr/>
          <p:nvPr/>
        </p:nvSpPr>
        <p:spPr>
          <a:xfrm>
            <a:off x="1189036" y="2761435"/>
            <a:ext cx="241300" cy="203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מחבר ישר 38">
            <a:extLst>
              <a:ext uri="{FF2B5EF4-FFF2-40B4-BE49-F238E27FC236}">
                <a16:creationId xmlns:a16="http://schemas.microsoft.com/office/drawing/2014/main" id="{0BD8546B-74A6-4447-AB12-BA6D4084A2B5}"/>
              </a:ext>
            </a:extLst>
          </p:cNvPr>
          <p:cNvCxnSpPr>
            <a:cxnSpLocks/>
          </p:cNvCxnSpPr>
          <p:nvPr/>
        </p:nvCxnSpPr>
        <p:spPr>
          <a:xfrm flipH="1">
            <a:off x="814432" y="2751188"/>
            <a:ext cx="394982" cy="14868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מחבר ישר 39">
            <a:extLst>
              <a:ext uri="{FF2B5EF4-FFF2-40B4-BE49-F238E27FC236}">
                <a16:creationId xmlns:a16="http://schemas.microsoft.com/office/drawing/2014/main" id="{31534FEE-0C92-4B6B-A4C4-6E363C086E38}"/>
              </a:ext>
            </a:extLst>
          </p:cNvPr>
          <p:cNvCxnSpPr>
            <a:cxnSpLocks/>
          </p:cNvCxnSpPr>
          <p:nvPr/>
        </p:nvCxnSpPr>
        <p:spPr>
          <a:xfrm>
            <a:off x="1422137" y="2768600"/>
            <a:ext cx="2603365" cy="14133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מחבר ישר 40">
            <a:extLst>
              <a:ext uri="{FF2B5EF4-FFF2-40B4-BE49-F238E27FC236}">
                <a16:creationId xmlns:a16="http://schemas.microsoft.com/office/drawing/2014/main" id="{79A256C9-AEE0-44D7-8B8C-D6ED88406B47}"/>
              </a:ext>
            </a:extLst>
          </p:cNvPr>
          <p:cNvCxnSpPr>
            <a:cxnSpLocks/>
          </p:cNvCxnSpPr>
          <p:nvPr/>
        </p:nvCxnSpPr>
        <p:spPr>
          <a:xfrm>
            <a:off x="1428517" y="2950720"/>
            <a:ext cx="2596985" cy="36758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מחבר ישר 43">
            <a:extLst>
              <a:ext uri="{FF2B5EF4-FFF2-40B4-BE49-F238E27FC236}">
                <a16:creationId xmlns:a16="http://schemas.microsoft.com/office/drawing/2014/main" id="{E2A4C80D-046D-4A1E-8B52-400EDC032260}"/>
              </a:ext>
            </a:extLst>
          </p:cNvPr>
          <p:cNvCxnSpPr>
            <a:cxnSpLocks/>
          </p:cNvCxnSpPr>
          <p:nvPr/>
        </p:nvCxnSpPr>
        <p:spPr>
          <a:xfrm flipH="1">
            <a:off x="838200" y="2964635"/>
            <a:ext cx="380739" cy="36788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כותרת 1">
            <a:extLst>
              <a:ext uri="{FF2B5EF4-FFF2-40B4-BE49-F238E27FC236}">
                <a16:creationId xmlns:a16="http://schemas.microsoft.com/office/drawing/2014/main" id="{9E6CED0F-7579-4568-A86C-B9779CC38462}"/>
              </a:ext>
            </a:extLst>
          </p:cNvPr>
          <p:cNvSpPr txBox="1">
            <a:spLocks/>
          </p:cNvSpPr>
          <p:nvPr/>
        </p:nvSpPr>
        <p:spPr>
          <a:xfrm>
            <a:off x="277483" y="1385752"/>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Ground Truth</a:t>
            </a:r>
            <a:endParaRPr lang="he-IL" sz="2800" b="1" dirty="0"/>
          </a:p>
        </p:txBody>
      </p:sp>
      <p:sp>
        <p:nvSpPr>
          <p:cNvPr id="82" name="כותרת 1">
            <a:extLst>
              <a:ext uri="{FF2B5EF4-FFF2-40B4-BE49-F238E27FC236}">
                <a16:creationId xmlns:a16="http://schemas.microsoft.com/office/drawing/2014/main" id="{D265D869-5D57-4199-88F4-D1991AF3DD67}"/>
              </a:ext>
            </a:extLst>
          </p:cNvPr>
          <p:cNvSpPr txBox="1">
            <a:spLocks/>
          </p:cNvSpPr>
          <p:nvPr/>
        </p:nvSpPr>
        <p:spPr>
          <a:xfrm>
            <a:off x="4383480" y="1382924"/>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Downgraded</a:t>
            </a:r>
            <a:endParaRPr lang="he-IL" sz="2800" b="1" dirty="0"/>
          </a:p>
        </p:txBody>
      </p:sp>
      <p:sp>
        <p:nvSpPr>
          <p:cNvPr id="83" name="כותרת 1">
            <a:extLst>
              <a:ext uri="{FF2B5EF4-FFF2-40B4-BE49-F238E27FC236}">
                <a16:creationId xmlns:a16="http://schemas.microsoft.com/office/drawing/2014/main" id="{83CA9D40-D1B9-40A2-B3B9-BE7C12773AA2}"/>
              </a:ext>
            </a:extLst>
          </p:cNvPr>
          <p:cNvSpPr txBox="1">
            <a:spLocks/>
          </p:cNvSpPr>
          <p:nvPr/>
        </p:nvSpPr>
        <p:spPr>
          <a:xfrm>
            <a:off x="8622265" y="1409351"/>
            <a:ext cx="2236247" cy="9694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800" b="1" dirty="0"/>
              <a:t>Prediction</a:t>
            </a:r>
            <a:endParaRPr lang="he-IL" sz="2800" b="1" dirty="0"/>
          </a:p>
        </p:txBody>
      </p:sp>
      <p:pic>
        <p:nvPicPr>
          <p:cNvPr id="13" name="תמונה 12">
            <a:extLst>
              <a:ext uri="{FF2B5EF4-FFF2-40B4-BE49-F238E27FC236}">
                <a16:creationId xmlns:a16="http://schemas.microsoft.com/office/drawing/2014/main" id="{00F9456D-3C50-4C1E-AF83-34CD0E47DA27}"/>
              </a:ext>
            </a:extLst>
          </p:cNvPr>
          <p:cNvPicPr>
            <a:picLocks noChangeAspect="1"/>
          </p:cNvPicPr>
          <p:nvPr/>
        </p:nvPicPr>
        <p:blipFill>
          <a:blip r:embed="rId5"/>
          <a:stretch>
            <a:fillRect/>
          </a:stretch>
        </p:blipFill>
        <p:spPr>
          <a:xfrm>
            <a:off x="814432" y="4165107"/>
            <a:ext cx="3211070" cy="2461484"/>
          </a:xfrm>
          <a:prstGeom prst="rect">
            <a:avLst/>
          </a:prstGeom>
        </p:spPr>
      </p:pic>
      <p:sp>
        <p:nvSpPr>
          <p:cNvPr id="47" name="מלבן 46">
            <a:extLst>
              <a:ext uri="{FF2B5EF4-FFF2-40B4-BE49-F238E27FC236}">
                <a16:creationId xmlns:a16="http://schemas.microsoft.com/office/drawing/2014/main" id="{FF70D63C-93BF-466B-B13C-89B521A7D086}"/>
              </a:ext>
            </a:extLst>
          </p:cNvPr>
          <p:cNvSpPr/>
          <p:nvPr/>
        </p:nvSpPr>
        <p:spPr>
          <a:xfrm>
            <a:off x="5237161" y="2856685"/>
            <a:ext cx="241300" cy="203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48" name="מחבר ישר 47">
            <a:extLst>
              <a:ext uri="{FF2B5EF4-FFF2-40B4-BE49-F238E27FC236}">
                <a16:creationId xmlns:a16="http://schemas.microsoft.com/office/drawing/2014/main" id="{49D57A47-CA45-4287-8E2D-24265E53ACF9}"/>
              </a:ext>
            </a:extLst>
          </p:cNvPr>
          <p:cNvCxnSpPr>
            <a:cxnSpLocks/>
          </p:cNvCxnSpPr>
          <p:nvPr/>
        </p:nvCxnSpPr>
        <p:spPr>
          <a:xfrm flipH="1">
            <a:off x="5030018" y="2846438"/>
            <a:ext cx="227521" cy="13186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מחבר ישר 48">
            <a:extLst>
              <a:ext uri="{FF2B5EF4-FFF2-40B4-BE49-F238E27FC236}">
                <a16:creationId xmlns:a16="http://schemas.microsoft.com/office/drawing/2014/main" id="{608BC3BD-A651-4A07-8A75-B6F43FE8EF56}"/>
              </a:ext>
            </a:extLst>
          </p:cNvPr>
          <p:cNvCxnSpPr>
            <a:cxnSpLocks/>
          </p:cNvCxnSpPr>
          <p:nvPr/>
        </p:nvCxnSpPr>
        <p:spPr>
          <a:xfrm>
            <a:off x="5470262" y="2863850"/>
            <a:ext cx="2679705" cy="1301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מחבר ישר 49">
            <a:extLst>
              <a:ext uri="{FF2B5EF4-FFF2-40B4-BE49-F238E27FC236}">
                <a16:creationId xmlns:a16="http://schemas.microsoft.com/office/drawing/2014/main" id="{E2413C7E-7A69-4356-BC8E-9AAE5A233600}"/>
              </a:ext>
            </a:extLst>
          </p:cNvPr>
          <p:cNvCxnSpPr>
            <a:cxnSpLocks/>
          </p:cNvCxnSpPr>
          <p:nvPr/>
        </p:nvCxnSpPr>
        <p:spPr>
          <a:xfrm>
            <a:off x="5476642" y="3045970"/>
            <a:ext cx="2704540" cy="35806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מחבר ישר 55">
            <a:extLst>
              <a:ext uri="{FF2B5EF4-FFF2-40B4-BE49-F238E27FC236}">
                <a16:creationId xmlns:a16="http://schemas.microsoft.com/office/drawing/2014/main" id="{1DEDD62B-838A-4F29-953A-4108B8FC9BAB}"/>
              </a:ext>
            </a:extLst>
          </p:cNvPr>
          <p:cNvCxnSpPr>
            <a:cxnSpLocks/>
          </p:cNvCxnSpPr>
          <p:nvPr/>
        </p:nvCxnSpPr>
        <p:spPr>
          <a:xfrm flipH="1">
            <a:off x="5023514" y="3059885"/>
            <a:ext cx="243551" cy="35667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מלבן 56">
            <a:extLst>
              <a:ext uri="{FF2B5EF4-FFF2-40B4-BE49-F238E27FC236}">
                <a16:creationId xmlns:a16="http://schemas.microsoft.com/office/drawing/2014/main" id="{8A7E4501-C65B-482F-B29A-A877C0E2612C}"/>
              </a:ext>
            </a:extLst>
          </p:cNvPr>
          <p:cNvSpPr/>
          <p:nvPr/>
        </p:nvSpPr>
        <p:spPr>
          <a:xfrm>
            <a:off x="9266236" y="2837635"/>
            <a:ext cx="241300" cy="203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8" name="מחבר ישר 57">
            <a:extLst>
              <a:ext uri="{FF2B5EF4-FFF2-40B4-BE49-F238E27FC236}">
                <a16:creationId xmlns:a16="http://schemas.microsoft.com/office/drawing/2014/main" id="{FF5AAB7C-28A5-4F67-9761-8D52DFCBE335}"/>
              </a:ext>
            </a:extLst>
          </p:cNvPr>
          <p:cNvCxnSpPr>
            <a:cxnSpLocks/>
          </p:cNvCxnSpPr>
          <p:nvPr/>
        </p:nvCxnSpPr>
        <p:spPr>
          <a:xfrm flipH="1">
            <a:off x="8838265" y="2827388"/>
            <a:ext cx="448350" cy="14106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מחבר ישר 58">
            <a:extLst>
              <a:ext uri="{FF2B5EF4-FFF2-40B4-BE49-F238E27FC236}">
                <a16:creationId xmlns:a16="http://schemas.microsoft.com/office/drawing/2014/main" id="{143448B4-D4D5-4AF5-88F8-B9B18BAD44DB}"/>
              </a:ext>
            </a:extLst>
          </p:cNvPr>
          <p:cNvCxnSpPr>
            <a:cxnSpLocks/>
          </p:cNvCxnSpPr>
          <p:nvPr/>
        </p:nvCxnSpPr>
        <p:spPr>
          <a:xfrm>
            <a:off x="9499337" y="2844800"/>
            <a:ext cx="2549788" cy="1337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מחבר ישר 60">
            <a:extLst>
              <a:ext uri="{FF2B5EF4-FFF2-40B4-BE49-F238E27FC236}">
                <a16:creationId xmlns:a16="http://schemas.microsoft.com/office/drawing/2014/main" id="{C5A4B603-90F7-4A6C-A62C-289524569D70}"/>
              </a:ext>
            </a:extLst>
          </p:cNvPr>
          <p:cNvCxnSpPr>
            <a:cxnSpLocks/>
          </p:cNvCxnSpPr>
          <p:nvPr/>
        </p:nvCxnSpPr>
        <p:spPr>
          <a:xfrm>
            <a:off x="9505717" y="3026920"/>
            <a:ext cx="2543408" cy="3599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מחבר ישר 61">
            <a:extLst>
              <a:ext uri="{FF2B5EF4-FFF2-40B4-BE49-F238E27FC236}">
                <a16:creationId xmlns:a16="http://schemas.microsoft.com/office/drawing/2014/main" id="{6DBD858C-1383-497E-AC79-82AE5C4B8799}"/>
              </a:ext>
            </a:extLst>
          </p:cNvPr>
          <p:cNvCxnSpPr>
            <a:cxnSpLocks/>
          </p:cNvCxnSpPr>
          <p:nvPr/>
        </p:nvCxnSpPr>
        <p:spPr>
          <a:xfrm flipH="1">
            <a:off x="8847790" y="3040835"/>
            <a:ext cx="448351" cy="36385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תמונה 21">
            <a:extLst>
              <a:ext uri="{FF2B5EF4-FFF2-40B4-BE49-F238E27FC236}">
                <a16:creationId xmlns:a16="http://schemas.microsoft.com/office/drawing/2014/main" id="{E0592219-5830-4FF1-8867-955111C3C8BA}"/>
              </a:ext>
            </a:extLst>
          </p:cNvPr>
          <p:cNvPicPr>
            <a:picLocks noChangeAspect="1"/>
          </p:cNvPicPr>
          <p:nvPr/>
        </p:nvPicPr>
        <p:blipFill>
          <a:blip r:embed="rId6"/>
          <a:stretch>
            <a:fillRect/>
          </a:stretch>
        </p:blipFill>
        <p:spPr>
          <a:xfrm>
            <a:off x="8839109" y="4181989"/>
            <a:ext cx="3210016" cy="2461485"/>
          </a:xfrm>
          <a:prstGeom prst="rect">
            <a:avLst/>
          </a:prstGeom>
        </p:spPr>
      </p:pic>
      <p:pic>
        <p:nvPicPr>
          <p:cNvPr id="19" name="תמונה 18">
            <a:extLst>
              <a:ext uri="{FF2B5EF4-FFF2-40B4-BE49-F238E27FC236}">
                <a16:creationId xmlns:a16="http://schemas.microsoft.com/office/drawing/2014/main" id="{21DCA680-3E18-4707-8D31-350AD42A7465}"/>
              </a:ext>
            </a:extLst>
          </p:cNvPr>
          <p:cNvPicPr>
            <a:picLocks noChangeAspect="1"/>
          </p:cNvPicPr>
          <p:nvPr/>
        </p:nvPicPr>
        <p:blipFill>
          <a:blip r:embed="rId7"/>
          <a:stretch>
            <a:fillRect/>
          </a:stretch>
        </p:blipFill>
        <p:spPr>
          <a:xfrm>
            <a:off x="4996988" y="4175639"/>
            <a:ext cx="3184194" cy="2461484"/>
          </a:xfrm>
          <a:prstGeom prst="rect">
            <a:avLst/>
          </a:prstGeom>
        </p:spPr>
      </p:pic>
    </p:spTree>
    <p:extLst>
      <p:ext uri="{BB962C8B-B14F-4D97-AF65-F5344CB8AC3E}">
        <p14:creationId xmlns:p14="http://schemas.microsoft.com/office/powerpoint/2010/main" val="97173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53" presetClass="entr" presetSubtype="16"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53" presetClass="entr" presetSubtype="1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p:cTn id="39" dur="500" fill="hold"/>
                                        <p:tgtEl>
                                          <p:spTgt spid="47"/>
                                        </p:tgtEl>
                                        <p:attrNameLst>
                                          <p:attrName>ppt_w</p:attrName>
                                        </p:attrNameLst>
                                      </p:cBhvr>
                                      <p:tavLst>
                                        <p:tav tm="0">
                                          <p:val>
                                            <p:fltVal val="0"/>
                                          </p:val>
                                        </p:tav>
                                        <p:tav tm="100000">
                                          <p:val>
                                            <p:strVal val="#ppt_w"/>
                                          </p:val>
                                        </p:tav>
                                      </p:tavLst>
                                    </p:anim>
                                    <p:anim calcmode="lin" valueType="num">
                                      <p:cBhvr>
                                        <p:cTn id="40" dur="500" fill="hold"/>
                                        <p:tgtEl>
                                          <p:spTgt spid="47"/>
                                        </p:tgtEl>
                                        <p:attrNameLst>
                                          <p:attrName>ppt_h</p:attrName>
                                        </p:attrNameLst>
                                      </p:cBhvr>
                                      <p:tavLst>
                                        <p:tav tm="0">
                                          <p:val>
                                            <p:fltVal val="0"/>
                                          </p:val>
                                        </p:tav>
                                        <p:tav tm="100000">
                                          <p:val>
                                            <p:strVal val="#ppt_h"/>
                                          </p:val>
                                        </p:tav>
                                      </p:tavLst>
                                    </p:anim>
                                    <p:animEffect transition="in" filter="fade">
                                      <p:cBhvr>
                                        <p:cTn id="41" dur="500"/>
                                        <p:tgtEl>
                                          <p:spTgt spid="47"/>
                                        </p:tgtEl>
                                      </p:cBhvr>
                                    </p:animEffect>
                                  </p:childTnLst>
                                </p:cTn>
                              </p:par>
                              <p:par>
                                <p:cTn id="42" presetID="53" presetClass="entr" presetSubtype="16" fill="hold" nodeType="with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p:cTn id="44" dur="500" fill="hold"/>
                                        <p:tgtEl>
                                          <p:spTgt spid="48"/>
                                        </p:tgtEl>
                                        <p:attrNameLst>
                                          <p:attrName>ppt_w</p:attrName>
                                        </p:attrNameLst>
                                      </p:cBhvr>
                                      <p:tavLst>
                                        <p:tav tm="0">
                                          <p:val>
                                            <p:fltVal val="0"/>
                                          </p:val>
                                        </p:tav>
                                        <p:tav tm="100000">
                                          <p:val>
                                            <p:strVal val="#ppt_w"/>
                                          </p:val>
                                        </p:tav>
                                      </p:tavLst>
                                    </p:anim>
                                    <p:anim calcmode="lin" valueType="num">
                                      <p:cBhvr>
                                        <p:cTn id="45" dur="500" fill="hold"/>
                                        <p:tgtEl>
                                          <p:spTgt spid="48"/>
                                        </p:tgtEl>
                                        <p:attrNameLst>
                                          <p:attrName>ppt_h</p:attrName>
                                        </p:attrNameLst>
                                      </p:cBhvr>
                                      <p:tavLst>
                                        <p:tav tm="0">
                                          <p:val>
                                            <p:fltVal val="0"/>
                                          </p:val>
                                        </p:tav>
                                        <p:tav tm="100000">
                                          <p:val>
                                            <p:strVal val="#ppt_h"/>
                                          </p:val>
                                        </p:tav>
                                      </p:tavLst>
                                    </p:anim>
                                    <p:animEffect transition="in" filter="fade">
                                      <p:cBhvr>
                                        <p:cTn id="46" dur="500"/>
                                        <p:tgtEl>
                                          <p:spTgt spid="48"/>
                                        </p:tgtEl>
                                      </p:cBhvr>
                                    </p:animEffect>
                                  </p:childTnLst>
                                </p:cTn>
                              </p:par>
                              <p:par>
                                <p:cTn id="47" presetID="53" presetClass="entr" presetSubtype="16"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p:cTn id="49" dur="500" fill="hold"/>
                                        <p:tgtEl>
                                          <p:spTgt spid="56"/>
                                        </p:tgtEl>
                                        <p:attrNameLst>
                                          <p:attrName>ppt_w</p:attrName>
                                        </p:attrNameLst>
                                      </p:cBhvr>
                                      <p:tavLst>
                                        <p:tav tm="0">
                                          <p:val>
                                            <p:fltVal val="0"/>
                                          </p:val>
                                        </p:tav>
                                        <p:tav tm="100000">
                                          <p:val>
                                            <p:strVal val="#ppt_w"/>
                                          </p:val>
                                        </p:tav>
                                      </p:tavLst>
                                    </p:anim>
                                    <p:anim calcmode="lin" valueType="num">
                                      <p:cBhvr>
                                        <p:cTn id="50" dur="500" fill="hold"/>
                                        <p:tgtEl>
                                          <p:spTgt spid="56"/>
                                        </p:tgtEl>
                                        <p:attrNameLst>
                                          <p:attrName>ppt_h</p:attrName>
                                        </p:attrNameLst>
                                      </p:cBhvr>
                                      <p:tavLst>
                                        <p:tav tm="0">
                                          <p:val>
                                            <p:fltVal val="0"/>
                                          </p:val>
                                        </p:tav>
                                        <p:tav tm="100000">
                                          <p:val>
                                            <p:strVal val="#ppt_h"/>
                                          </p:val>
                                        </p:tav>
                                      </p:tavLst>
                                    </p:anim>
                                    <p:animEffect transition="in" filter="fade">
                                      <p:cBhvr>
                                        <p:cTn id="51" dur="500"/>
                                        <p:tgtEl>
                                          <p:spTgt spid="56"/>
                                        </p:tgtEl>
                                      </p:cBhvr>
                                    </p:animEffect>
                                  </p:childTnLst>
                                </p:cTn>
                              </p:par>
                              <p:par>
                                <p:cTn id="52" presetID="53" presetClass="entr" presetSubtype="16"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p:cTn id="54" dur="500" fill="hold"/>
                                        <p:tgtEl>
                                          <p:spTgt spid="50"/>
                                        </p:tgtEl>
                                        <p:attrNameLst>
                                          <p:attrName>ppt_w</p:attrName>
                                        </p:attrNameLst>
                                      </p:cBhvr>
                                      <p:tavLst>
                                        <p:tav tm="0">
                                          <p:val>
                                            <p:fltVal val="0"/>
                                          </p:val>
                                        </p:tav>
                                        <p:tav tm="100000">
                                          <p:val>
                                            <p:strVal val="#ppt_w"/>
                                          </p:val>
                                        </p:tav>
                                      </p:tavLst>
                                    </p:anim>
                                    <p:anim calcmode="lin" valueType="num">
                                      <p:cBhvr>
                                        <p:cTn id="55" dur="500" fill="hold"/>
                                        <p:tgtEl>
                                          <p:spTgt spid="50"/>
                                        </p:tgtEl>
                                        <p:attrNameLst>
                                          <p:attrName>ppt_h</p:attrName>
                                        </p:attrNameLst>
                                      </p:cBhvr>
                                      <p:tavLst>
                                        <p:tav tm="0">
                                          <p:val>
                                            <p:fltVal val="0"/>
                                          </p:val>
                                        </p:tav>
                                        <p:tav tm="100000">
                                          <p:val>
                                            <p:strVal val="#ppt_h"/>
                                          </p:val>
                                        </p:tav>
                                      </p:tavLst>
                                    </p:anim>
                                    <p:animEffect transition="in" filter="fade">
                                      <p:cBhvr>
                                        <p:cTn id="56" dur="500"/>
                                        <p:tgtEl>
                                          <p:spTgt spid="50"/>
                                        </p:tgtEl>
                                      </p:cBhvr>
                                    </p:animEffect>
                                  </p:childTnLst>
                                </p:cTn>
                              </p:par>
                              <p:par>
                                <p:cTn id="57" presetID="53" presetClass="entr" presetSubtype="16"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anim calcmode="lin" valueType="num">
                                      <p:cBhvr>
                                        <p:cTn id="59" dur="500" fill="hold"/>
                                        <p:tgtEl>
                                          <p:spTgt spid="49"/>
                                        </p:tgtEl>
                                        <p:attrNameLst>
                                          <p:attrName>ppt_w</p:attrName>
                                        </p:attrNameLst>
                                      </p:cBhvr>
                                      <p:tavLst>
                                        <p:tav tm="0">
                                          <p:val>
                                            <p:fltVal val="0"/>
                                          </p:val>
                                        </p:tav>
                                        <p:tav tm="100000">
                                          <p:val>
                                            <p:strVal val="#ppt_w"/>
                                          </p:val>
                                        </p:tav>
                                      </p:tavLst>
                                    </p:anim>
                                    <p:anim calcmode="lin" valueType="num">
                                      <p:cBhvr>
                                        <p:cTn id="60" dur="500" fill="hold"/>
                                        <p:tgtEl>
                                          <p:spTgt spid="49"/>
                                        </p:tgtEl>
                                        <p:attrNameLst>
                                          <p:attrName>ppt_h</p:attrName>
                                        </p:attrNameLst>
                                      </p:cBhvr>
                                      <p:tavLst>
                                        <p:tav tm="0">
                                          <p:val>
                                            <p:fltVal val="0"/>
                                          </p:val>
                                        </p:tav>
                                        <p:tav tm="100000">
                                          <p:val>
                                            <p:strVal val="#ppt_h"/>
                                          </p:val>
                                        </p:tav>
                                      </p:tavLst>
                                    </p:anim>
                                    <p:animEffect transition="in" filter="fade">
                                      <p:cBhvr>
                                        <p:cTn id="61" dur="500"/>
                                        <p:tgtEl>
                                          <p:spTgt spid="49"/>
                                        </p:tgtEl>
                                      </p:cBhvr>
                                    </p:animEffect>
                                  </p:childTnLst>
                                </p:cTn>
                              </p:par>
                              <p:par>
                                <p:cTn id="62" presetID="53" presetClass="entr" presetSubtype="16"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p:cTn id="64" dur="500" fill="hold"/>
                                        <p:tgtEl>
                                          <p:spTgt spid="19"/>
                                        </p:tgtEl>
                                        <p:attrNameLst>
                                          <p:attrName>ppt_w</p:attrName>
                                        </p:attrNameLst>
                                      </p:cBhvr>
                                      <p:tavLst>
                                        <p:tav tm="0">
                                          <p:val>
                                            <p:fltVal val="0"/>
                                          </p:val>
                                        </p:tav>
                                        <p:tav tm="100000">
                                          <p:val>
                                            <p:strVal val="#ppt_w"/>
                                          </p:val>
                                        </p:tav>
                                      </p:tavLst>
                                    </p:anim>
                                    <p:anim calcmode="lin" valueType="num">
                                      <p:cBhvr>
                                        <p:cTn id="65" dur="500" fill="hold"/>
                                        <p:tgtEl>
                                          <p:spTgt spid="19"/>
                                        </p:tgtEl>
                                        <p:attrNameLst>
                                          <p:attrName>ppt_h</p:attrName>
                                        </p:attrNameLst>
                                      </p:cBhvr>
                                      <p:tavLst>
                                        <p:tav tm="0">
                                          <p:val>
                                            <p:fltVal val="0"/>
                                          </p:val>
                                        </p:tav>
                                        <p:tav tm="100000">
                                          <p:val>
                                            <p:strVal val="#ppt_h"/>
                                          </p:val>
                                        </p:tav>
                                      </p:tavLst>
                                    </p:anim>
                                    <p:animEffect transition="in" filter="fade">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p:cTn id="71" dur="500" fill="hold"/>
                                        <p:tgtEl>
                                          <p:spTgt spid="57"/>
                                        </p:tgtEl>
                                        <p:attrNameLst>
                                          <p:attrName>ppt_w</p:attrName>
                                        </p:attrNameLst>
                                      </p:cBhvr>
                                      <p:tavLst>
                                        <p:tav tm="0">
                                          <p:val>
                                            <p:fltVal val="0"/>
                                          </p:val>
                                        </p:tav>
                                        <p:tav tm="100000">
                                          <p:val>
                                            <p:strVal val="#ppt_w"/>
                                          </p:val>
                                        </p:tav>
                                      </p:tavLst>
                                    </p:anim>
                                    <p:anim calcmode="lin" valueType="num">
                                      <p:cBhvr>
                                        <p:cTn id="72" dur="500" fill="hold"/>
                                        <p:tgtEl>
                                          <p:spTgt spid="57"/>
                                        </p:tgtEl>
                                        <p:attrNameLst>
                                          <p:attrName>ppt_h</p:attrName>
                                        </p:attrNameLst>
                                      </p:cBhvr>
                                      <p:tavLst>
                                        <p:tav tm="0">
                                          <p:val>
                                            <p:fltVal val="0"/>
                                          </p:val>
                                        </p:tav>
                                        <p:tav tm="100000">
                                          <p:val>
                                            <p:strVal val="#ppt_h"/>
                                          </p:val>
                                        </p:tav>
                                      </p:tavLst>
                                    </p:anim>
                                    <p:animEffect transition="in" filter="fade">
                                      <p:cBhvr>
                                        <p:cTn id="73" dur="500"/>
                                        <p:tgtEl>
                                          <p:spTgt spid="57"/>
                                        </p:tgtEl>
                                      </p:cBhvr>
                                    </p:animEffect>
                                  </p:childTnLst>
                                </p:cTn>
                              </p:par>
                              <p:par>
                                <p:cTn id="74" presetID="53" presetClass="entr" presetSubtype="16" fill="hold" nodeType="withEffect">
                                  <p:stCondLst>
                                    <p:cond delay="0"/>
                                  </p:stCondLst>
                                  <p:childTnLst>
                                    <p:set>
                                      <p:cBhvr>
                                        <p:cTn id="75" dur="1" fill="hold">
                                          <p:stCondLst>
                                            <p:cond delay="0"/>
                                          </p:stCondLst>
                                        </p:cTn>
                                        <p:tgtEl>
                                          <p:spTgt spid="58"/>
                                        </p:tgtEl>
                                        <p:attrNameLst>
                                          <p:attrName>style.visibility</p:attrName>
                                        </p:attrNameLst>
                                      </p:cBhvr>
                                      <p:to>
                                        <p:strVal val="visible"/>
                                      </p:to>
                                    </p:set>
                                    <p:anim calcmode="lin" valueType="num">
                                      <p:cBhvr>
                                        <p:cTn id="76" dur="500" fill="hold"/>
                                        <p:tgtEl>
                                          <p:spTgt spid="58"/>
                                        </p:tgtEl>
                                        <p:attrNameLst>
                                          <p:attrName>ppt_w</p:attrName>
                                        </p:attrNameLst>
                                      </p:cBhvr>
                                      <p:tavLst>
                                        <p:tav tm="0">
                                          <p:val>
                                            <p:fltVal val="0"/>
                                          </p:val>
                                        </p:tav>
                                        <p:tav tm="100000">
                                          <p:val>
                                            <p:strVal val="#ppt_w"/>
                                          </p:val>
                                        </p:tav>
                                      </p:tavLst>
                                    </p:anim>
                                    <p:anim calcmode="lin" valueType="num">
                                      <p:cBhvr>
                                        <p:cTn id="77" dur="500" fill="hold"/>
                                        <p:tgtEl>
                                          <p:spTgt spid="58"/>
                                        </p:tgtEl>
                                        <p:attrNameLst>
                                          <p:attrName>ppt_h</p:attrName>
                                        </p:attrNameLst>
                                      </p:cBhvr>
                                      <p:tavLst>
                                        <p:tav tm="0">
                                          <p:val>
                                            <p:fltVal val="0"/>
                                          </p:val>
                                        </p:tav>
                                        <p:tav tm="100000">
                                          <p:val>
                                            <p:strVal val="#ppt_h"/>
                                          </p:val>
                                        </p:tav>
                                      </p:tavLst>
                                    </p:anim>
                                    <p:animEffect transition="in" filter="fade">
                                      <p:cBhvr>
                                        <p:cTn id="78" dur="500"/>
                                        <p:tgtEl>
                                          <p:spTgt spid="58"/>
                                        </p:tgtEl>
                                      </p:cBhvr>
                                    </p:animEffect>
                                  </p:childTnLst>
                                </p:cTn>
                              </p:par>
                              <p:par>
                                <p:cTn id="79" presetID="53" presetClass="entr" presetSubtype="16" fill="hold" nodeType="withEffect">
                                  <p:stCondLst>
                                    <p:cond delay="0"/>
                                  </p:stCondLst>
                                  <p:childTnLst>
                                    <p:set>
                                      <p:cBhvr>
                                        <p:cTn id="80" dur="1" fill="hold">
                                          <p:stCondLst>
                                            <p:cond delay="0"/>
                                          </p:stCondLst>
                                        </p:cTn>
                                        <p:tgtEl>
                                          <p:spTgt spid="62"/>
                                        </p:tgtEl>
                                        <p:attrNameLst>
                                          <p:attrName>style.visibility</p:attrName>
                                        </p:attrNameLst>
                                      </p:cBhvr>
                                      <p:to>
                                        <p:strVal val="visible"/>
                                      </p:to>
                                    </p:set>
                                    <p:anim calcmode="lin" valueType="num">
                                      <p:cBhvr>
                                        <p:cTn id="81" dur="500" fill="hold"/>
                                        <p:tgtEl>
                                          <p:spTgt spid="62"/>
                                        </p:tgtEl>
                                        <p:attrNameLst>
                                          <p:attrName>ppt_w</p:attrName>
                                        </p:attrNameLst>
                                      </p:cBhvr>
                                      <p:tavLst>
                                        <p:tav tm="0">
                                          <p:val>
                                            <p:fltVal val="0"/>
                                          </p:val>
                                        </p:tav>
                                        <p:tav tm="100000">
                                          <p:val>
                                            <p:strVal val="#ppt_w"/>
                                          </p:val>
                                        </p:tav>
                                      </p:tavLst>
                                    </p:anim>
                                    <p:anim calcmode="lin" valueType="num">
                                      <p:cBhvr>
                                        <p:cTn id="82" dur="500" fill="hold"/>
                                        <p:tgtEl>
                                          <p:spTgt spid="62"/>
                                        </p:tgtEl>
                                        <p:attrNameLst>
                                          <p:attrName>ppt_h</p:attrName>
                                        </p:attrNameLst>
                                      </p:cBhvr>
                                      <p:tavLst>
                                        <p:tav tm="0">
                                          <p:val>
                                            <p:fltVal val="0"/>
                                          </p:val>
                                        </p:tav>
                                        <p:tav tm="100000">
                                          <p:val>
                                            <p:strVal val="#ppt_h"/>
                                          </p:val>
                                        </p:tav>
                                      </p:tavLst>
                                    </p:anim>
                                    <p:animEffect transition="in" filter="fade">
                                      <p:cBhvr>
                                        <p:cTn id="83" dur="500"/>
                                        <p:tgtEl>
                                          <p:spTgt spid="62"/>
                                        </p:tgtEl>
                                      </p:cBhvr>
                                    </p:animEffect>
                                  </p:childTnLst>
                                </p:cTn>
                              </p:par>
                              <p:par>
                                <p:cTn id="84" presetID="53" presetClass="entr" presetSubtype="16" fill="hold" nodeType="withEffect">
                                  <p:stCondLst>
                                    <p:cond delay="0"/>
                                  </p:stCondLst>
                                  <p:childTnLst>
                                    <p:set>
                                      <p:cBhvr>
                                        <p:cTn id="85" dur="1" fill="hold">
                                          <p:stCondLst>
                                            <p:cond delay="0"/>
                                          </p:stCondLst>
                                        </p:cTn>
                                        <p:tgtEl>
                                          <p:spTgt spid="61"/>
                                        </p:tgtEl>
                                        <p:attrNameLst>
                                          <p:attrName>style.visibility</p:attrName>
                                        </p:attrNameLst>
                                      </p:cBhvr>
                                      <p:to>
                                        <p:strVal val="visible"/>
                                      </p:to>
                                    </p:set>
                                    <p:anim calcmode="lin" valueType="num">
                                      <p:cBhvr>
                                        <p:cTn id="86" dur="500" fill="hold"/>
                                        <p:tgtEl>
                                          <p:spTgt spid="61"/>
                                        </p:tgtEl>
                                        <p:attrNameLst>
                                          <p:attrName>ppt_w</p:attrName>
                                        </p:attrNameLst>
                                      </p:cBhvr>
                                      <p:tavLst>
                                        <p:tav tm="0">
                                          <p:val>
                                            <p:fltVal val="0"/>
                                          </p:val>
                                        </p:tav>
                                        <p:tav tm="100000">
                                          <p:val>
                                            <p:strVal val="#ppt_w"/>
                                          </p:val>
                                        </p:tav>
                                      </p:tavLst>
                                    </p:anim>
                                    <p:anim calcmode="lin" valueType="num">
                                      <p:cBhvr>
                                        <p:cTn id="87" dur="500" fill="hold"/>
                                        <p:tgtEl>
                                          <p:spTgt spid="61"/>
                                        </p:tgtEl>
                                        <p:attrNameLst>
                                          <p:attrName>ppt_h</p:attrName>
                                        </p:attrNameLst>
                                      </p:cBhvr>
                                      <p:tavLst>
                                        <p:tav tm="0">
                                          <p:val>
                                            <p:fltVal val="0"/>
                                          </p:val>
                                        </p:tav>
                                        <p:tav tm="100000">
                                          <p:val>
                                            <p:strVal val="#ppt_h"/>
                                          </p:val>
                                        </p:tav>
                                      </p:tavLst>
                                    </p:anim>
                                    <p:animEffect transition="in" filter="fade">
                                      <p:cBhvr>
                                        <p:cTn id="88" dur="500"/>
                                        <p:tgtEl>
                                          <p:spTgt spid="61"/>
                                        </p:tgtEl>
                                      </p:cBhvr>
                                    </p:animEffect>
                                  </p:childTnLst>
                                </p:cTn>
                              </p:par>
                              <p:par>
                                <p:cTn id="89" presetID="53" presetClass="entr" presetSubtype="16"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 calcmode="lin" valueType="num">
                                      <p:cBhvr>
                                        <p:cTn id="91" dur="500" fill="hold"/>
                                        <p:tgtEl>
                                          <p:spTgt spid="59"/>
                                        </p:tgtEl>
                                        <p:attrNameLst>
                                          <p:attrName>ppt_w</p:attrName>
                                        </p:attrNameLst>
                                      </p:cBhvr>
                                      <p:tavLst>
                                        <p:tav tm="0">
                                          <p:val>
                                            <p:fltVal val="0"/>
                                          </p:val>
                                        </p:tav>
                                        <p:tav tm="100000">
                                          <p:val>
                                            <p:strVal val="#ppt_w"/>
                                          </p:val>
                                        </p:tav>
                                      </p:tavLst>
                                    </p:anim>
                                    <p:anim calcmode="lin" valueType="num">
                                      <p:cBhvr>
                                        <p:cTn id="92" dur="500" fill="hold"/>
                                        <p:tgtEl>
                                          <p:spTgt spid="59"/>
                                        </p:tgtEl>
                                        <p:attrNameLst>
                                          <p:attrName>ppt_h</p:attrName>
                                        </p:attrNameLst>
                                      </p:cBhvr>
                                      <p:tavLst>
                                        <p:tav tm="0">
                                          <p:val>
                                            <p:fltVal val="0"/>
                                          </p:val>
                                        </p:tav>
                                        <p:tav tm="100000">
                                          <p:val>
                                            <p:strVal val="#ppt_h"/>
                                          </p:val>
                                        </p:tav>
                                      </p:tavLst>
                                    </p:anim>
                                    <p:animEffect transition="in" filter="fade">
                                      <p:cBhvr>
                                        <p:cTn id="93" dur="500"/>
                                        <p:tgtEl>
                                          <p:spTgt spid="59"/>
                                        </p:tgtEl>
                                      </p:cBhvr>
                                    </p:animEffect>
                                  </p:childTnLst>
                                </p:cTn>
                              </p:par>
                              <p:par>
                                <p:cTn id="94" presetID="53" presetClass="entr" presetSubtype="16"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p:cTn id="96" dur="500" fill="hold"/>
                                        <p:tgtEl>
                                          <p:spTgt spid="22"/>
                                        </p:tgtEl>
                                        <p:attrNameLst>
                                          <p:attrName>ppt_w</p:attrName>
                                        </p:attrNameLst>
                                      </p:cBhvr>
                                      <p:tavLst>
                                        <p:tav tm="0">
                                          <p:val>
                                            <p:fltVal val="0"/>
                                          </p:val>
                                        </p:tav>
                                        <p:tav tm="100000">
                                          <p:val>
                                            <p:strVal val="#ppt_w"/>
                                          </p:val>
                                        </p:tav>
                                      </p:tavLst>
                                    </p:anim>
                                    <p:anim calcmode="lin" valueType="num">
                                      <p:cBhvr>
                                        <p:cTn id="97" dur="500" fill="hold"/>
                                        <p:tgtEl>
                                          <p:spTgt spid="22"/>
                                        </p:tgtEl>
                                        <p:attrNameLst>
                                          <p:attrName>ppt_h</p:attrName>
                                        </p:attrNameLst>
                                      </p:cBhvr>
                                      <p:tavLst>
                                        <p:tav tm="0">
                                          <p:val>
                                            <p:fltVal val="0"/>
                                          </p:val>
                                        </p:tav>
                                        <p:tav tm="100000">
                                          <p:val>
                                            <p:strVal val="#ppt_h"/>
                                          </p:val>
                                        </p:tav>
                                      </p:tavLst>
                                    </p:anim>
                                    <p:animEffect transition="in" filter="fade">
                                      <p:cBhvr>
                                        <p:cTn id="9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7" grpId="0" animBg="1"/>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Results- (</a:t>
            </a:r>
            <a:r>
              <a:rPr lang="en-US" b="1" u="sng" dirty="0"/>
              <a:t>placeholder</a:t>
            </a:r>
            <a:r>
              <a:rPr lang="en-US" b="1" dirty="0"/>
              <a:t>)</a:t>
            </a:r>
            <a:endParaRPr lang="he-IL" b="1" dirty="0"/>
          </a:p>
        </p:txBody>
      </p:sp>
      <p:graphicFrame>
        <p:nvGraphicFramePr>
          <p:cNvPr id="6" name="תרשים 5">
            <a:extLst>
              <a:ext uri="{FF2B5EF4-FFF2-40B4-BE49-F238E27FC236}">
                <a16:creationId xmlns:a16="http://schemas.microsoft.com/office/drawing/2014/main" id="{6B53091C-AD1D-4DBB-8DAA-B9BCCB6205C6}"/>
              </a:ext>
            </a:extLst>
          </p:cNvPr>
          <p:cNvGraphicFramePr/>
          <p:nvPr>
            <p:extLst>
              <p:ext uri="{D42A27DB-BD31-4B8C-83A1-F6EECF244321}">
                <p14:modId xmlns:p14="http://schemas.microsoft.com/office/powerpoint/2010/main" val="4061569883"/>
              </p:ext>
            </p:extLst>
          </p:nvPr>
        </p:nvGraphicFramePr>
        <p:xfrm>
          <a:off x="1536700" y="1397000"/>
          <a:ext cx="8623300" cy="5194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06343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E0931ADF-1246-41E9-8D2B-4713541808ED}"/>
              </a:ext>
            </a:extLst>
          </p:cNvPr>
          <p:cNvSpPr txBox="1">
            <a:spLocks/>
          </p:cNvSpPr>
          <p:nvPr/>
        </p:nvSpPr>
        <p:spPr>
          <a:xfrm>
            <a:off x="787400" y="1104220"/>
            <a:ext cx="10414000" cy="4636180"/>
          </a:xfrm>
          <a:prstGeom prst="rect">
            <a:avLst/>
          </a:prstGeom>
        </p:spPr>
        <p:txBody>
          <a:bodyPr vert="horz" lIns="91440" tIns="45720" rIns="91440" bIns="45720" rtlCol="1" anchor="ctr">
            <a:normAutofit fontScale="97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11500" b="1" dirty="0">
                <a:cs typeface="Calibri Light" panose="020F0302020204030204" pitchFamily="34" charset="0"/>
              </a:rPr>
              <a:t>Questions?</a:t>
            </a:r>
            <a:endParaRPr lang="he-IL" sz="4000" b="1" dirty="0">
              <a:cs typeface="Calibri Light" panose="020F0302020204030204" pitchFamily="34" charset="0"/>
            </a:endParaRPr>
          </a:p>
        </p:txBody>
      </p:sp>
    </p:spTree>
    <p:extLst>
      <p:ext uri="{BB962C8B-B14F-4D97-AF65-F5344CB8AC3E}">
        <p14:creationId xmlns:p14="http://schemas.microsoft.com/office/powerpoint/2010/main" val="3876529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EBFC9B2-2AB2-42B0-9CAD-2775E3B9745B}"/>
              </a:ext>
            </a:extLst>
          </p:cNvPr>
          <p:cNvSpPr>
            <a:spLocks noGrp="1"/>
          </p:cNvSpPr>
          <p:nvPr>
            <p:ph type="title"/>
          </p:nvPr>
        </p:nvSpPr>
        <p:spPr/>
        <p:txBody>
          <a:bodyPr/>
          <a:lstStyle/>
          <a:p>
            <a:pPr algn="l" rtl="0"/>
            <a:r>
              <a:rPr lang="en-US" b="1" dirty="0"/>
              <a:t>The Problem</a:t>
            </a:r>
            <a:endParaRPr lang="he-IL" b="1" dirty="0"/>
          </a:p>
        </p:txBody>
      </p:sp>
      <p:sp>
        <p:nvSpPr>
          <p:cNvPr id="3" name="מציין מיקום תוכן 2">
            <a:extLst>
              <a:ext uri="{FF2B5EF4-FFF2-40B4-BE49-F238E27FC236}">
                <a16:creationId xmlns:a16="http://schemas.microsoft.com/office/drawing/2014/main" id="{E82C5C14-FCC2-4FA8-8063-F9A2A1333BAE}"/>
              </a:ext>
            </a:extLst>
          </p:cNvPr>
          <p:cNvSpPr>
            <a:spLocks noGrp="1"/>
          </p:cNvSpPr>
          <p:nvPr>
            <p:ph idx="1"/>
          </p:nvPr>
        </p:nvSpPr>
        <p:spPr>
          <a:xfrm>
            <a:off x="838200" y="1825625"/>
            <a:ext cx="6591300" cy="4351338"/>
          </a:xfrm>
        </p:spPr>
        <p:txBody>
          <a:bodyPr/>
          <a:lstStyle/>
          <a:p>
            <a:pPr algn="l" rtl="0"/>
            <a:r>
              <a:rPr lang="en-US" sz="2400" dirty="0">
                <a:latin typeface="Calibri Light" panose="020F0302020204030204" pitchFamily="34" charset="0"/>
                <a:cs typeface="Calibri Light" panose="020F0302020204030204" pitchFamily="34" charset="0"/>
              </a:rPr>
              <a:t>The quality of microscopic images consists of tradeoffs between serval factors that every biologist should consider (such as the health of the sample versus the image resolution). Any researcher with an average performing microscope cannot mitigate these tradeoffs with the traditional equipment at his disposal.</a:t>
            </a:r>
          </a:p>
          <a:p>
            <a:pPr algn="l" rtl="0"/>
            <a:r>
              <a:rPr lang="en-US" sz="2400" dirty="0">
                <a:latin typeface="Calibri Light" panose="020F0302020204030204" pitchFamily="34" charset="0"/>
                <a:cs typeface="Calibri Light" panose="020F0302020204030204" pitchFamily="34" charset="0"/>
              </a:rPr>
              <a:t>These considerations are hurtful for any research that is using microscopic images!</a:t>
            </a:r>
          </a:p>
          <a:p>
            <a:pPr algn="l" rtl="0"/>
            <a:r>
              <a:rPr lang="en-US" sz="2400" dirty="0">
                <a:latin typeface="Calibri Light" panose="020F0302020204030204" pitchFamily="34" charset="0"/>
                <a:cs typeface="Calibri Light" panose="020F0302020204030204" pitchFamily="34" charset="0"/>
              </a:rPr>
              <a:t>A common problem for any biology lab all over the world.</a:t>
            </a:r>
            <a:endParaRPr lang="he-IL" dirty="0">
              <a:latin typeface="Calibri Light" panose="020F0302020204030204" pitchFamily="34" charset="0"/>
              <a:cs typeface="Calibri Light" panose="020F0302020204030204" pitchFamily="34" charset="0"/>
            </a:endParaRPr>
          </a:p>
          <a:p>
            <a:pPr algn="l" rtl="0"/>
            <a:endParaRPr lang="he-IL" dirty="0">
              <a:latin typeface="Calibri Light" panose="020F0302020204030204" pitchFamily="34" charset="0"/>
              <a:cs typeface="Calibri Light" panose="020F0302020204030204" pitchFamily="34" charset="0"/>
            </a:endParaRPr>
          </a:p>
        </p:txBody>
      </p:sp>
      <p:pic>
        <p:nvPicPr>
          <p:cNvPr id="4" name="תמונה 3">
            <a:extLst>
              <a:ext uri="{FF2B5EF4-FFF2-40B4-BE49-F238E27FC236}">
                <a16:creationId xmlns:a16="http://schemas.microsoft.com/office/drawing/2014/main" id="{B9562F3E-3EF3-42C6-B0B4-75E72360D873}"/>
              </a:ext>
            </a:extLst>
          </p:cNvPr>
          <p:cNvPicPr>
            <a:picLocks noChangeAspect="1"/>
          </p:cNvPicPr>
          <p:nvPr/>
        </p:nvPicPr>
        <p:blipFill>
          <a:blip r:embed="rId2"/>
          <a:stretch>
            <a:fillRect/>
          </a:stretch>
        </p:blipFill>
        <p:spPr>
          <a:xfrm>
            <a:off x="7647933" y="2047081"/>
            <a:ext cx="4354302" cy="3275430"/>
          </a:xfrm>
          <a:prstGeom prst="rect">
            <a:avLst/>
          </a:prstGeom>
        </p:spPr>
      </p:pic>
    </p:spTree>
    <p:extLst>
      <p:ext uri="{BB962C8B-B14F-4D97-AF65-F5344CB8AC3E}">
        <p14:creationId xmlns:p14="http://schemas.microsoft.com/office/powerpoint/2010/main" val="3476514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The Solution</a:t>
            </a:r>
            <a:endParaRPr lang="he-IL" b="1" dirty="0"/>
          </a:p>
        </p:txBody>
      </p:sp>
      <p:sp>
        <p:nvSpPr>
          <p:cNvPr id="3" name="מציין מיקום תוכן 2">
            <a:extLst>
              <a:ext uri="{FF2B5EF4-FFF2-40B4-BE49-F238E27FC236}">
                <a16:creationId xmlns:a16="http://schemas.microsoft.com/office/drawing/2014/main" id="{4D9EF60C-2560-428B-87C3-017BFFE3C9B6}"/>
              </a:ext>
            </a:extLst>
          </p:cNvPr>
          <p:cNvSpPr>
            <a:spLocks noGrp="1"/>
          </p:cNvSpPr>
          <p:nvPr>
            <p:ph idx="1"/>
          </p:nvPr>
        </p:nvSpPr>
        <p:spPr/>
        <p:txBody>
          <a:bodyPr/>
          <a:lstStyle/>
          <a:p>
            <a:pPr marL="0" indent="0" algn="l" rtl="0">
              <a:buNone/>
            </a:pPr>
            <a:r>
              <a:rPr lang="en-US" dirty="0">
                <a:latin typeface="Calibri Light" panose="020F0302020204030204" pitchFamily="34" charset="0"/>
                <a:cs typeface="Calibri Light" panose="020F0302020204030204" pitchFamily="34" charset="0"/>
              </a:rPr>
              <a:t>Enhance images quality using deep learning algorithms!</a:t>
            </a:r>
          </a:p>
          <a:p>
            <a:pPr marL="0" indent="0" algn="l" rtl="0">
              <a:buNone/>
            </a:pPr>
            <a:r>
              <a:rPr lang="en-US" dirty="0">
                <a:latin typeface="Calibri Light" panose="020F0302020204030204" pitchFamily="34" charset="0"/>
                <a:cs typeface="Calibri Light" panose="020F0302020204030204" pitchFamily="34" charset="0"/>
              </a:rPr>
              <a:t>Enables mitigating the tradeoffs with less compromise on image quality.  </a:t>
            </a:r>
          </a:p>
          <a:p>
            <a:pPr marL="0" indent="0" algn="l" rtl="0">
              <a:buNone/>
            </a:pPr>
            <a:r>
              <a:rPr lang="en-US" dirty="0">
                <a:latin typeface="Calibri Light" panose="020F0302020204030204" pitchFamily="34" charset="0"/>
                <a:cs typeface="Calibri Light" panose="020F0302020204030204" pitchFamily="34" charset="0"/>
              </a:rPr>
              <a:t> </a:t>
            </a:r>
            <a:endParaRPr lang="he-IL" dirty="0">
              <a:latin typeface="Calibri Light" panose="020F0302020204030204" pitchFamily="34" charset="0"/>
              <a:cs typeface="Calibri Light" panose="020F0302020204030204" pitchFamily="34" charset="0"/>
            </a:endParaRPr>
          </a:p>
          <a:p>
            <a:endParaRPr lang="he-IL" dirty="0"/>
          </a:p>
        </p:txBody>
      </p:sp>
      <p:pic>
        <p:nvPicPr>
          <p:cNvPr id="7" name="תמונה 6">
            <a:extLst>
              <a:ext uri="{FF2B5EF4-FFF2-40B4-BE49-F238E27FC236}">
                <a16:creationId xmlns:a16="http://schemas.microsoft.com/office/drawing/2014/main" id="{B85F6F8E-5817-4C83-B900-38F6FC7D5310}"/>
              </a:ext>
            </a:extLst>
          </p:cNvPr>
          <p:cNvPicPr>
            <a:picLocks noChangeAspect="1"/>
          </p:cNvPicPr>
          <p:nvPr/>
        </p:nvPicPr>
        <p:blipFill>
          <a:blip r:embed="rId2"/>
          <a:stretch>
            <a:fillRect/>
          </a:stretch>
        </p:blipFill>
        <p:spPr>
          <a:xfrm>
            <a:off x="1094105" y="3195108"/>
            <a:ext cx="9064242" cy="3459692"/>
          </a:xfrm>
          <a:prstGeom prst="rect">
            <a:avLst/>
          </a:prstGeom>
        </p:spPr>
      </p:pic>
    </p:spTree>
    <p:extLst>
      <p:ext uri="{BB962C8B-B14F-4D97-AF65-F5344CB8AC3E}">
        <p14:creationId xmlns:p14="http://schemas.microsoft.com/office/powerpoint/2010/main" val="1163483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ZSSR</a:t>
            </a:r>
            <a:endParaRPr lang="he-IL" b="1" dirty="0"/>
          </a:p>
        </p:txBody>
      </p:sp>
      <p:sp>
        <p:nvSpPr>
          <p:cNvPr id="3" name="מציין מיקום תוכן 2">
            <a:extLst>
              <a:ext uri="{FF2B5EF4-FFF2-40B4-BE49-F238E27FC236}">
                <a16:creationId xmlns:a16="http://schemas.microsoft.com/office/drawing/2014/main" id="{4D9EF60C-2560-428B-87C3-017BFFE3C9B6}"/>
              </a:ext>
            </a:extLst>
          </p:cNvPr>
          <p:cNvSpPr>
            <a:spLocks noGrp="1"/>
          </p:cNvSpPr>
          <p:nvPr>
            <p:ph idx="1"/>
          </p:nvPr>
        </p:nvSpPr>
        <p:spPr/>
        <p:txBody>
          <a:bodyPr/>
          <a:lstStyle/>
          <a:p>
            <a:pPr marL="0" indent="0" algn="l" rtl="0">
              <a:buNone/>
            </a:pPr>
            <a:r>
              <a:rPr lang="en-US" dirty="0">
                <a:latin typeface="Calibri Light" panose="020F0302020204030204" pitchFamily="34" charset="0"/>
                <a:cs typeface="Calibri Light" panose="020F0302020204030204" pitchFamily="34" charset="0"/>
              </a:rPr>
              <a:t>A deep learning image super resolution method developed by professor Michal Irani of the Weizmann Institute.</a:t>
            </a:r>
            <a:endParaRPr lang="he-IL" dirty="0">
              <a:latin typeface="Calibri Light" panose="020F0302020204030204" pitchFamily="34" charset="0"/>
              <a:cs typeface="Calibri Light" panose="020F0302020204030204" pitchFamily="34" charset="0"/>
            </a:endParaRPr>
          </a:p>
          <a:p>
            <a:endParaRPr lang="he-IL" dirty="0"/>
          </a:p>
        </p:txBody>
      </p:sp>
      <p:pic>
        <p:nvPicPr>
          <p:cNvPr id="11" name="תמונה 10">
            <a:extLst>
              <a:ext uri="{FF2B5EF4-FFF2-40B4-BE49-F238E27FC236}">
                <a16:creationId xmlns:a16="http://schemas.microsoft.com/office/drawing/2014/main" id="{FABBFF84-6F0B-45E2-8E85-E58E44806B6B}"/>
              </a:ext>
            </a:extLst>
          </p:cNvPr>
          <p:cNvPicPr>
            <a:picLocks noChangeAspect="1"/>
          </p:cNvPicPr>
          <p:nvPr/>
        </p:nvPicPr>
        <p:blipFill>
          <a:blip r:embed="rId2"/>
          <a:stretch>
            <a:fillRect/>
          </a:stretch>
        </p:blipFill>
        <p:spPr>
          <a:xfrm>
            <a:off x="968504" y="3459833"/>
            <a:ext cx="6943044" cy="3099367"/>
          </a:xfrm>
          <a:prstGeom prst="rect">
            <a:avLst/>
          </a:prstGeom>
        </p:spPr>
      </p:pic>
      <p:sp>
        <p:nvSpPr>
          <p:cNvPr id="12" name="בועת דיבור: מלבן 11">
            <a:extLst>
              <a:ext uri="{FF2B5EF4-FFF2-40B4-BE49-F238E27FC236}">
                <a16:creationId xmlns:a16="http://schemas.microsoft.com/office/drawing/2014/main" id="{7D96FEA0-6149-47EF-92B9-EC60D892C3CB}"/>
              </a:ext>
            </a:extLst>
          </p:cNvPr>
          <p:cNvSpPr/>
          <p:nvPr/>
        </p:nvSpPr>
        <p:spPr>
          <a:xfrm>
            <a:off x="1417717" y="3143250"/>
            <a:ext cx="2125584" cy="942975"/>
          </a:xfrm>
          <a:prstGeom prst="wedgeRectCallout">
            <a:avLst>
              <a:gd name="adj1" fmla="val -360"/>
              <a:gd name="adj2" fmla="val 8192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bg1"/>
                </a:solidFill>
                <a:latin typeface="+mj-lt"/>
                <a:cs typeface="David" panose="020E0502060401010101" pitchFamily="34" charset="-79"/>
              </a:rPr>
              <a:t>Partitioning the original image to augmented tiles</a:t>
            </a:r>
            <a:endParaRPr lang="he-IL" b="1" dirty="0">
              <a:solidFill>
                <a:schemeClr val="bg1"/>
              </a:solidFill>
              <a:latin typeface="+mj-lt"/>
              <a:cs typeface="David" panose="020E0502060401010101" pitchFamily="34" charset="-79"/>
            </a:endParaRPr>
          </a:p>
        </p:txBody>
      </p:sp>
      <p:sp>
        <p:nvSpPr>
          <p:cNvPr id="13" name="בועת דיבור: מלבן 12">
            <a:extLst>
              <a:ext uri="{FF2B5EF4-FFF2-40B4-BE49-F238E27FC236}">
                <a16:creationId xmlns:a16="http://schemas.microsoft.com/office/drawing/2014/main" id="{08EFB619-AEE3-46A6-8FDB-FE0A3225294E}"/>
              </a:ext>
            </a:extLst>
          </p:cNvPr>
          <p:cNvSpPr/>
          <p:nvPr/>
        </p:nvSpPr>
        <p:spPr>
          <a:xfrm>
            <a:off x="9696100" y="3459833"/>
            <a:ext cx="1378300" cy="1323975"/>
          </a:xfrm>
          <a:prstGeom prst="wedgeRectCallout">
            <a:avLst>
              <a:gd name="adj1" fmla="val -225597"/>
              <a:gd name="adj2" fmla="val 5184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bg1"/>
                </a:solidFill>
                <a:latin typeface="+mj-lt"/>
                <a:cs typeface="David" panose="020E0502060401010101" pitchFamily="34" charset="-79"/>
              </a:rPr>
              <a:t>Training of the model on the created training set</a:t>
            </a:r>
            <a:endParaRPr lang="he-IL" b="1" dirty="0">
              <a:solidFill>
                <a:schemeClr val="bg1"/>
              </a:solidFill>
              <a:latin typeface="+mj-lt"/>
              <a:cs typeface="David" panose="020E0502060401010101" pitchFamily="34" charset="-79"/>
            </a:endParaRPr>
          </a:p>
        </p:txBody>
      </p:sp>
      <p:sp>
        <p:nvSpPr>
          <p:cNvPr id="14" name="בועת דיבור: מלבן 13">
            <a:extLst>
              <a:ext uri="{FF2B5EF4-FFF2-40B4-BE49-F238E27FC236}">
                <a16:creationId xmlns:a16="http://schemas.microsoft.com/office/drawing/2014/main" id="{7DF49A9C-1847-46E0-81F3-94B0EA580DDD}"/>
              </a:ext>
            </a:extLst>
          </p:cNvPr>
          <p:cNvSpPr/>
          <p:nvPr/>
        </p:nvSpPr>
        <p:spPr>
          <a:xfrm>
            <a:off x="9782642" y="5395913"/>
            <a:ext cx="1571158" cy="1323975"/>
          </a:xfrm>
          <a:prstGeom prst="wedgeRectCallout">
            <a:avLst>
              <a:gd name="adj1" fmla="val -259933"/>
              <a:gd name="adj2" fmla="val 1748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bg1"/>
                </a:solidFill>
                <a:latin typeface="+mj-lt"/>
                <a:cs typeface="David" panose="020E0502060401010101" pitchFamily="34" charset="-79"/>
              </a:rPr>
              <a:t>Upscaling the original image using the trained model</a:t>
            </a:r>
            <a:endParaRPr lang="he-IL" b="1" dirty="0">
              <a:solidFill>
                <a:schemeClr val="bg1"/>
              </a:solidFill>
              <a:latin typeface="+mj-lt"/>
              <a:cs typeface="David" panose="020E0502060401010101" pitchFamily="34" charset="-79"/>
            </a:endParaRPr>
          </a:p>
        </p:txBody>
      </p:sp>
      <p:sp>
        <p:nvSpPr>
          <p:cNvPr id="15" name="בועת דיבור: מלבן 14">
            <a:extLst>
              <a:ext uri="{FF2B5EF4-FFF2-40B4-BE49-F238E27FC236}">
                <a16:creationId xmlns:a16="http://schemas.microsoft.com/office/drawing/2014/main" id="{574F7F3C-DFF9-45EF-A3C1-293C2FE73C5E}"/>
              </a:ext>
            </a:extLst>
          </p:cNvPr>
          <p:cNvSpPr/>
          <p:nvPr/>
        </p:nvSpPr>
        <p:spPr>
          <a:xfrm>
            <a:off x="700862" y="5429413"/>
            <a:ext cx="2514600" cy="1323975"/>
          </a:xfrm>
          <a:prstGeom prst="wedgeRectCallout">
            <a:avLst>
              <a:gd name="adj1" fmla="val 65123"/>
              <a:gd name="adj2" fmla="val -885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defPPr>
              <a:defRPr lang="he-IL"/>
            </a:defPPr>
            <a:lvl1pPr marL="0" algn="r" defTabSz="914400" rtl="1" eaLnBrk="1" latinLnBrk="0" hangingPunct="1">
              <a:defRPr sz="1800" kern="1200">
                <a:solidFill>
                  <a:schemeClr val="lt1"/>
                </a:solidFill>
                <a:latin typeface="+mn-lt"/>
                <a:ea typeface="+mn-ea"/>
                <a:cs typeface="+mn-cs"/>
              </a:defRPr>
            </a:lvl1pPr>
            <a:lvl2pPr marL="457200" algn="r" defTabSz="914400" rtl="1" eaLnBrk="1" latinLnBrk="0" hangingPunct="1">
              <a:defRPr sz="1800" kern="1200">
                <a:solidFill>
                  <a:schemeClr val="lt1"/>
                </a:solidFill>
                <a:latin typeface="+mn-lt"/>
                <a:ea typeface="+mn-ea"/>
                <a:cs typeface="+mn-cs"/>
              </a:defRPr>
            </a:lvl2pPr>
            <a:lvl3pPr marL="914400" algn="r" defTabSz="914400" rtl="1" eaLnBrk="1" latinLnBrk="0" hangingPunct="1">
              <a:defRPr sz="1800" kern="1200">
                <a:solidFill>
                  <a:schemeClr val="lt1"/>
                </a:solidFill>
                <a:latin typeface="+mn-lt"/>
                <a:ea typeface="+mn-ea"/>
                <a:cs typeface="+mn-cs"/>
              </a:defRPr>
            </a:lvl3pPr>
            <a:lvl4pPr marL="1371600" algn="r" defTabSz="914400" rtl="1" eaLnBrk="1" latinLnBrk="0" hangingPunct="1">
              <a:defRPr sz="1800" kern="1200">
                <a:solidFill>
                  <a:schemeClr val="lt1"/>
                </a:solidFill>
                <a:latin typeface="+mn-lt"/>
                <a:ea typeface="+mn-ea"/>
                <a:cs typeface="+mn-cs"/>
              </a:defRPr>
            </a:lvl4pPr>
            <a:lvl5pPr marL="1828800" algn="r" defTabSz="914400" rtl="1" eaLnBrk="1" latinLnBrk="0" hangingPunct="1">
              <a:defRPr sz="1800" kern="1200">
                <a:solidFill>
                  <a:schemeClr val="lt1"/>
                </a:solidFill>
                <a:latin typeface="+mn-lt"/>
                <a:ea typeface="+mn-ea"/>
                <a:cs typeface="+mn-cs"/>
              </a:defRPr>
            </a:lvl5pPr>
            <a:lvl6pPr marL="2286000" algn="r" defTabSz="914400" rtl="1" eaLnBrk="1" latinLnBrk="0" hangingPunct="1">
              <a:defRPr sz="1800" kern="1200">
                <a:solidFill>
                  <a:schemeClr val="lt1"/>
                </a:solidFill>
                <a:latin typeface="+mn-lt"/>
                <a:ea typeface="+mn-ea"/>
                <a:cs typeface="+mn-cs"/>
              </a:defRPr>
            </a:lvl6pPr>
            <a:lvl7pPr marL="2743200" algn="r" defTabSz="914400" rtl="1" eaLnBrk="1" latinLnBrk="0" hangingPunct="1">
              <a:defRPr sz="1800" kern="1200">
                <a:solidFill>
                  <a:schemeClr val="lt1"/>
                </a:solidFill>
                <a:latin typeface="+mn-lt"/>
                <a:ea typeface="+mn-ea"/>
                <a:cs typeface="+mn-cs"/>
              </a:defRPr>
            </a:lvl7pPr>
            <a:lvl8pPr marL="3200400" algn="r" defTabSz="914400" rtl="1" eaLnBrk="1" latinLnBrk="0" hangingPunct="1">
              <a:defRPr sz="1800" kern="1200">
                <a:solidFill>
                  <a:schemeClr val="lt1"/>
                </a:solidFill>
                <a:latin typeface="+mn-lt"/>
                <a:ea typeface="+mn-ea"/>
                <a:cs typeface="+mn-cs"/>
              </a:defRPr>
            </a:lvl8pPr>
            <a:lvl9pPr marL="3657600" algn="r" defTabSz="914400" rtl="1" eaLnBrk="1" latinLnBrk="0" hangingPunct="1">
              <a:defRPr sz="1800" kern="1200">
                <a:solidFill>
                  <a:schemeClr val="lt1"/>
                </a:solidFill>
                <a:latin typeface="+mn-lt"/>
                <a:ea typeface="+mn-ea"/>
                <a:cs typeface="+mn-cs"/>
              </a:defRPr>
            </a:lvl9pPr>
          </a:lstStyle>
          <a:p>
            <a:pPr algn="l" rtl="0"/>
            <a:r>
              <a:rPr lang="en-US" b="1" dirty="0">
                <a:solidFill>
                  <a:schemeClr val="bg1"/>
                </a:solidFill>
                <a:latin typeface="+mj-lt"/>
                <a:cs typeface="David" panose="020E0502060401010101" pitchFamily="34" charset="-79"/>
              </a:rPr>
              <a:t>Downscaling all of the tiles and the creation of a HR - LR pairs for the model training set </a:t>
            </a:r>
            <a:endParaRPr lang="he-IL" b="1" dirty="0">
              <a:solidFill>
                <a:schemeClr val="bg1"/>
              </a:solidFill>
              <a:latin typeface="+mj-lt"/>
              <a:cs typeface="David" panose="020E0502060401010101" pitchFamily="34" charset="-79"/>
            </a:endParaRPr>
          </a:p>
        </p:txBody>
      </p:sp>
    </p:spTree>
    <p:extLst>
      <p:ext uri="{BB962C8B-B14F-4D97-AF65-F5344CB8AC3E}">
        <p14:creationId xmlns:p14="http://schemas.microsoft.com/office/powerpoint/2010/main" val="362529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The Solution</a:t>
            </a:r>
            <a:endParaRPr lang="he-IL" b="1" dirty="0"/>
          </a:p>
        </p:txBody>
      </p:sp>
      <p:sp>
        <p:nvSpPr>
          <p:cNvPr id="3" name="מציין מיקום תוכן 2">
            <a:extLst>
              <a:ext uri="{FF2B5EF4-FFF2-40B4-BE49-F238E27FC236}">
                <a16:creationId xmlns:a16="http://schemas.microsoft.com/office/drawing/2014/main" id="{4D9EF60C-2560-428B-87C3-017BFFE3C9B6}"/>
              </a:ext>
            </a:extLst>
          </p:cNvPr>
          <p:cNvSpPr>
            <a:spLocks noGrp="1"/>
          </p:cNvSpPr>
          <p:nvPr>
            <p:ph idx="1"/>
          </p:nvPr>
        </p:nvSpPr>
        <p:spPr/>
        <p:txBody>
          <a:bodyPr/>
          <a:lstStyle/>
          <a:p>
            <a:pPr marL="0" indent="0" algn="l" rtl="0">
              <a:buNone/>
            </a:pPr>
            <a:r>
              <a:rPr lang="en-US" dirty="0">
                <a:latin typeface="Calibri Light" panose="020F0302020204030204" pitchFamily="34" charset="0"/>
                <a:cs typeface="Calibri Light" panose="020F0302020204030204" pitchFamily="34" charset="0"/>
              </a:rPr>
              <a:t>Our goal is to prove that Zero Shot Super Resolution (ZSSR) is a viable deep learning algorithm for enhancing microscopic images that can be useful for biologists.  </a:t>
            </a:r>
            <a:endParaRPr lang="he-IL" dirty="0">
              <a:latin typeface="Calibri Light" panose="020F0302020204030204" pitchFamily="34" charset="0"/>
              <a:cs typeface="Calibri Light" panose="020F0302020204030204" pitchFamily="34" charset="0"/>
            </a:endParaRPr>
          </a:p>
          <a:p>
            <a:endParaRPr lang="he-IL" dirty="0"/>
          </a:p>
        </p:txBody>
      </p:sp>
    </p:spTree>
    <p:extLst>
      <p:ext uri="{BB962C8B-B14F-4D97-AF65-F5344CB8AC3E}">
        <p14:creationId xmlns:p14="http://schemas.microsoft.com/office/powerpoint/2010/main" val="1497685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The Difference</a:t>
            </a:r>
            <a:endParaRPr lang="he-IL" b="1" dirty="0"/>
          </a:p>
        </p:txBody>
      </p:sp>
      <p:sp>
        <p:nvSpPr>
          <p:cNvPr id="3" name="מציין מיקום תוכן 2">
            <a:extLst>
              <a:ext uri="{FF2B5EF4-FFF2-40B4-BE49-F238E27FC236}">
                <a16:creationId xmlns:a16="http://schemas.microsoft.com/office/drawing/2014/main" id="{4D9EF60C-2560-428B-87C3-017BFFE3C9B6}"/>
              </a:ext>
            </a:extLst>
          </p:cNvPr>
          <p:cNvSpPr>
            <a:spLocks noGrp="1"/>
          </p:cNvSpPr>
          <p:nvPr>
            <p:ph idx="1"/>
          </p:nvPr>
        </p:nvSpPr>
        <p:spPr/>
        <p:txBody>
          <a:bodyPr/>
          <a:lstStyle/>
          <a:p>
            <a:pPr algn="l" rtl="0"/>
            <a:r>
              <a:rPr lang="en-US" dirty="0">
                <a:latin typeface="Calibri Light" panose="020F0302020204030204" pitchFamily="34" charset="0"/>
                <a:cs typeface="Calibri Light" panose="020F0302020204030204" pitchFamily="34" charset="0"/>
              </a:rPr>
              <a:t>While other methods for super resolution in microscopy require a large and expensive datasets of high resolution images to train a model on, ZSSR requires only the target  image!</a:t>
            </a:r>
          </a:p>
          <a:p>
            <a:pPr algn="l" rtl="0"/>
            <a:r>
              <a:rPr lang="en-US" dirty="0">
                <a:latin typeface="Calibri Light" panose="020F0302020204030204" pitchFamily="34" charset="0"/>
                <a:cs typeface="Calibri Light" panose="020F0302020204030204" pitchFamily="34" charset="0"/>
              </a:rPr>
              <a:t>Cuts the costs and time for researches with limited resources.</a:t>
            </a:r>
            <a:endParaRPr lang="he-IL" dirty="0">
              <a:latin typeface="Calibri Light" panose="020F0302020204030204" pitchFamily="34" charset="0"/>
              <a:cs typeface="Calibri Light" panose="020F0302020204030204" pitchFamily="34" charset="0"/>
            </a:endParaRPr>
          </a:p>
          <a:p>
            <a:endParaRPr lang="he-IL" dirty="0"/>
          </a:p>
        </p:txBody>
      </p:sp>
    </p:spTree>
    <p:extLst>
      <p:ext uri="{BB962C8B-B14F-4D97-AF65-F5344CB8AC3E}">
        <p14:creationId xmlns:p14="http://schemas.microsoft.com/office/powerpoint/2010/main" val="4241632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How did we fit ZSSR for microscopic images</a:t>
            </a:r>
            <a:endParaRPr lang="he-IL" b="1" dirty="0"/>
          </a:p>
        </p:txBody>
      </p:sp>
      <p:sp>
        <p:nvSpPr>
          <p:cNvPr id="3" name="מציין מיקום תוכן 2">
            <a:extLst>
              <a:ext uri="{FF2B5EF4-FFF2-40B4-BE49-F238E27FC236}">
                <a16:creationId xmlns:a16="http://schemas.microsoft.com/office/drawing/2014/main" id="{4D9EF60C-2560-428B-87C3-017BFFE3C9B6}"/>
              </a:ext>
            </a:extLst>
          </p:cNvPr>
          <p:cNvSpPr>
            <a:spLocks noGrp="1"/>
          </p:cNvSpPr>
          <p:nvPr>
            <p:ph idx="1"/>
          </p:nvPr>
        </p:nvSpPr>
        <p:spPr/>
        <p:txBody>
          <a:bodyPr/>
          <a:lstStyle/>
          <a:p>
            <a:pPr algn="l" rtl="0"/>
            <a:r>
              <a:rPr lang="en-US" dirty="0">
                <a:latin typeface="+mj-lt"/>
              </a:rPr>
              <a:t>microscopic images have a unique “noise” not shared with regular pictures.</a:t>
            </a:r>
          </a:p>
          <a:p>
            <a:pPr algn="l" rtl="0"/>
            <a:r>
              <a:rPr lang="en-US" dirty="0">
                <a:latin typeface="+mj-lt"/>
              </a:rPr>
              <a:t>ZSSR needs to be adjusted  using the unique downscaling kernel of the image we’re trying to improve.</a:t>
            </a:r>
          </a:p>
          <a:p>
            <a:pPr algn="l" rtl="0"/>
            <a:endParaRPr lang="he-IL" dirty="0">
              <a:latin typeface="+mj-lt"/>
            </a:endParaRPr>
          </a:p>
        </p:txBody>
      </p:sp>
    </p:spTree>
    <p:extLst>
      <p:ext uri="{BB962C8B-B14F-4D97-AF65-F5344CB8AC3E}">
        <p14:creationId xmlns:p14="http://schemas.microsoft.com/office/powerpoint/2010/main" val="191346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How did we fit ZSSR for microscopic images</a:t>
            </a:r>
            <a:endParaRPr lang="he-IL" b="1" dirty="0"/>
          </a:p>
        </p:txBody>
      </p:sp>
      <p:sp>
        <p:nvSpPr>
          <p:cNvPr id="3" name="מציין מיקום תוכן 2">
            <a:extLst>
              <a:ext uri="{FF2B5EF4-FFF2-40B4-BE49-F238E27FC236}">
                <a16:creationId xmlns:a16="http://schemas.microsoft.com/office/drawing/2014/main" id="{4D9EF60C-2560-428B-87C3-017BFFE3C9B6}"/>
              </a:ext>
            </a:extLst>
          </p:cNvPr>
          <p:cNvSpPr>
            <a:spLocks noGrp="1"/>
          </p:cNvSpPr>
          <p:nvPr>
            <p:ph idx="1"/>
          </p:nvPr>
        </p:nvSpPr>
        <p:spPr/>
        <p:txBody>
          <a:bodyPr/>
          <a:lstStyle/>
          <a:p>
            <a:pPr marL="0" indent="0" algn="l" rtl="0">
              <a:buNone/>
            </a:pPr>
            <a:r>
              <a:rPr lang="en-US" dirty="0">
                <a:latin typeface="+mj-lt"/>
              </a:rPr>
              <a:t>To estimate the downscaling kernel we use prof. Michal Irani’s </a:t>
            </a:r>
            <a:r>
              <a:rPr lang="en-US" b="0" i="0" dirty="0">
                <a:solidFill>
                  <a:srgbClr val="212529"/>
                </a:solidFill>
                <a:effectLst/>
                <a:latin typeface="+mj-lt"/>
              </a:rPr>
              <a:t>Blind Super-Resolution Kernel Estimation</a:t>
            </a:r>
            <a:r>
              <a:rPr lang="en-US" dirty="0">
                <a:latin typeface="+mj-lt"/>
              </a:rPr>
              <a:t> algorithm (A separate algorithm from ZSSR)</a:t>
            </a:r>
            <a:endParaRPr lang="he-IL" dirty="0">
              <a:latin typeface="+mj-lt"/>
            </a:endParaRPr>
          </a:p>
        </p:txBody>
      </p:sp>
      <p:pic>
        <p:nvPicPr>
          <p:cNvPr id="5" name="תמונה 4">
            <a:extLst>
              <a:ext uri="{FF2B5EF4-FFF2-40B4-BE49-F238E27FC236}">
                <a16:creationId xmlns:a16="http://schemas.microsoft.com/office/drawing/2014/main" id="{111E3DF1-185F-402D-A821-9721F86C9CB2}"/>
              </a:ext>
            </a:extLst>
          </p:cNvPr>
          <p:cNvPicPr>
            <a:picLocks noChangeAspect="1"/>
          </p:cNvPicPr>
          <p:nvPr/>
        </p:nvPicPr>
        <p:blipFill>
          <a:blip r:embed="rId2"/>
          <a:stretch>
            <a:fillRect/>
          </a:stretch>
        </p:blipFill>
        <p:spPr>
          <a:xfrm>
            <a:off x="838200" y="3190875"/>
            <a:ext cx="9370802" cy="2876550"/>
          </a:xfrm>
          <a:prstGeom prst="rect">
            <a:avLst/>
          </a:prstGeom>
        </p:spPr>
      </p:pic>
    </p:spTree>
    <p:extLst>
      <p:ext uri="{BB962C8B-B14F-4D97-AF65-F5344CB8AC3E}">
        <p14:creationId xmlns:p14="http://schemas.microsoft.com/office/powerpoint/2010/main" val="4182816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1DB503-14C3-4CE6-BAC4-7B86B93016B2}"/>
              </a:ext>
            </a:extLst>
          </p:cNvPr>
          <p:cNvSpPr>
            <a:spLocks noGrp="1"/>
          </p:cNvSpPr>
          <p:nvPr>
            <p:ph type="title"/>
          </p:nvPr>
        </p:nvSpPr>
        <p:spPr/>
        <p:txBody>
          <a:bodyPr/>
          <a:lstStyle/>
          <a:p>
            <a:pPr algn="l" rtl="0"/>
            <a:r>
              <a:rPr lang="en-US" b="1" dirty="0"/>
              <a:t>How did we fit ZSSR for microscopic images</a:t>
            </a:r>
            <a:endParaRPr lang="he-IL" b="1" dirty="0"/>
          </a:p>
        </p:txBody>
      </p:sp>
      <p:sp>
        <p:nvSpPr>
          <p:cNvPr id="3" name="מציין מיקום תוכן 2">
            <a:extLst>
              <a:ext uri="{FF2B5EF4-FFF2-40B4-BE49-F238E27FC236}">
                <a16:creationId xmlns:a16="http://schemas.microsoft.com/office/drawing/2014/main" id="{4D9EF60C-2560-428B-87C3-017BFFE3C9B6}"/>
              </a:ext>
            </a:extLst>
          </p:cNvPr>
          <p:cNvSpPr>
            <a:spLocks noGrp="1"/>
          </p:cNvSpPr>
          <p:nvPr>
            <p:ph idx="1"/>
          </p:nvPr>
        </p:nvSpPr>
        <p:spPr/>
        <p:txBody>
          <a:bodyPr/>
          <a:lstStyle/>
          <a:p>
            <a:pPr marL="0" indent="0" algn="l" rtl="0">
              <a:buNone/>
            </a:pPr>
            <a:r>
              <a:rPr lang="en-US" dirty="0">
                <a:latin typeface="+mj-lt"/>
              </a:rPr>
              <a:t>We use the estimated kernel in the downscaling phase of the algorithm </a:t>
            </a:r>
            <a:endParaRPr lang="he-IL" dirty="0">
              <a:latin typeface="+mj-lt"/>
            </a:endParaRPr>
          </a:p>
        </p:txBody>
      </p:sp>
      <p:pic>
        <p:nvPicPr>
          <p:cNvPr id="4" name="תמונה 3">
            <a:extLst>
              <a:ext uri="{FF2B5EF4-FFF2-40B4-BE49-F238E27FC236}">
                <a16:creationId xmlns:a16="http://schemas.microsoft.com/office/drawing/2014/main" id="{807FA6C0-226A-457C-A7C8-E8FEA1A89C3C}"/>
              </a:ext>
            </a:extLst>
          </p:cNvPr>
          <p:cNvPicPr>
            <a:picLocks noChangeAspect="1"/>
          </p:cNvPicPr>
          <p:nvPr/>
        </p:nvPicPr>
        <p:blipFill>
          <a:blip r:embed="rId2"/>
          <a:stretch>
            <a:fillRect/>
          </a:stretch>
        </p:blipFill>
        <p:spPr>
          <a:xfrm>
            <a:off x="1690577" y="2733119"/>
            <a:ext cx="8429846" cy="3759756"/>
          </a:xfrm>
          <a:prstGeom prst="rect">
            <a:avLst/>
          </a:prstGeom>
        </p:spPr>
      </p:pic>
      <p:sp>
        <p:nvSpPr>
          <p:cNvPr id="6" name="חץ: ימינה 5">
            <a:extLst>
              <a:ext uri="{FF2B5EF4-FFF2-40B4-BE49-F238E27FC236}">
                <a16:creationId xmlns:a16="http://schemas.microsoft.com/office/drawing/2014/main" id="{B83C56D5-5D34-48A7-96EF-5230F44A67CB}"/>
              </a:ext>
            </a:extLst>
          </p:cNvPr>
          <p:cNvSpPr/>
          <p:nvPr/>
        </p:nvSpPr>
        <p:spPr>
          <a:xfrm>
            <a:off x="4410075" y="3943350"/>
            <a:ext cx="1209675" cy="669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b="1" dirty="0">
                <a:latin typeface="+mj-lt"/>
              </a:rPr>
              <a:t>Kernel</a:t>
            </a:r>
            <a:endParaRPr lang="he-IL" b="1" dirty="0">
              <a:latin typeface="+mj-lt"/>
            </a:endParaRPr>
          </a:p>
        </p:txBody>
      </p:sp>
    </p:spTree>
    <p:extLst>
      <p:ext uri="{BB962C8B-B14F-4D97-AF65-F5344CB8AC3E}">
        <p14:creationId xmlns:p14="http://schemas.microsoft.com/office/powerpoint/2010/main" val="75955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1624</TotalTime>
  <Words>507</Words>
  <Application>Microsoft Office PowerPoint</Application>
  <PresentationFormat>מסך רחב</PresentationFormat>
  <Paragraphs>77</Paragraphs>
  <Slides>18</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18</vt:i4>
      </vt:variant>
    </vt:vector>
  </HeadingPairs>
  <TitlesOfParts>
    <vt:vector size="23" baseType="lpstr">
      <vt:lpstr>Arial</vt:lpstr>
      <vt:lpstr>Calibri</vt:lpstr>
      <vt:lpstr>Calibri Light</vt:lpstr>
      <vt:lpstr>David</vt:lpstr>
      <vt:lpstr>ערכת נושא Office</vt:lpstr>
      <vt:lpstr>ZERO SHOT SUPER RESOLUTION  for microscopic images</vt:lpstr>
      <vt:lpstr>The Problem</vt:lpstr>
      <vt:lpstr>The Solution</vt:lpstr>
      <vt:lpstr>ZSSR</vt:lpstr>
      <vt:lpstr>The Solution</vt:lpstr>
      <vt:lpstr>The Difference</vt:lpstr>
      <vt:lpstr>How did we fit ZSSR for microscopic images</vt:lpstr>
      <vt:lpstr>How did we fit ZSSR for microscopic images</vt:lpstr>
      <vt:lpstr>How did we fit ZSSR for microscopic images</vt:lpstr>
      <vt:lpstr>The process</vt:lpstr>
      <vt:lpstr>The process</vt:lpstr>
      <vt:lpstr>How did we evaluate performances </vt:lpstr>
      <vt:lpstr>Evaluation metrics- segmentation PCC</vt:lpstr>
      <vt:lpstr>Results</vt:lpstr>
      <vt:lpstr>Results</vt:lpstr>
      <vt:lpstr>Results</vt:lpstr>
      <vt:lpstr>Results- (placeholder)</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 SHOT SUPER RESOLUTION</dc:title>
  <dc:creator>kalanitbaru@gmail.com</dc:creator>
  <cp:lastModifiedBy>dor elkabetz</cp:lastModifiedBy>
  <cp:revision>118</cp:revision>
  <dcterms:created xsi:type="dcterms:W3CDTF">2020-12-15T20:03:20Z</dcterms:created>
  <dcterms:modified xsi:type="dcterms:W3CDTF">2021-01-07T16:24:50Z</dcterms:modified>
</cp:coreProperties>
</file>